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1"/>
  </p:sldMasterIdLst>
  <p:notesMasterIdLst>
    <p:notesMasterId r:id="rId27"/>
  </p:notesMasterIdLst>
  <p:sldIdLst>
    <p:sldId id="256" r:id="rId2"/>
    <p:sldId id="344" r:id="rId3"/>
    <p:sldId id="324" r:id="rId4"/>
    <p:sldId id="257" r:id="rId5"/>
    <p:sldId id="328" r:id="rId6"/>
    <p:sldId id="329" r:id="rId7"/>
    <p:sldId id="330" r:id="rId8"/>
    <p:sldId id="331" r:id="rId9"/>
    <p:sldId id="327" r:id="rId10"/>
    <p:sldId id="332" r:id="rId11"/>
    <p:sldId id="333" r:id="rId12"/>
    <p:sldId id="334" r:id="rId13"/>
    <p:sldId id="326" r:id="rId14"/>
    <p:sldId id="335" r:id="rId15"/>
    <p:sldId id="336" r:id="rId16"/>
    <p:sldId id="337" r:id="rId17"/>
    <p:sldId id="338" r:id="rId18"/>
    <p:sldId id="339" r:id="rId19"/>
    <p:sldId id="340" r:id="rId20"/>
    <p:sldId id="341" r:id="rId21"/>
    <p:sldId id="343" r:id="rId22"/>
    <p:sldId id="342" r:id="rId23"/>
    <p:sldId id="269" r:id="rId24"/>
    <p:sldId id="325" r:id="rId25"/>
    <p:sldId id="299" r:id="rId26"/>
  </p:sldIdLst>
  <p:sldSz cx="9144000" cy="5143500" type="screen16x9"/>
  <p:notesSz cx="6858000" cy="9144000"/>
  <p:embeddedFontLst>
    <p:embeddedFont>
      <p:font typeface="Voces" panose="020B0604020202020204" charset="0"/>
      <p:regular r:id="rId28"/>
    </p:embeddedFont>
    <p:embeddedFont>
      <p:font typeface="Calistoga"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081D9E-D874-46DA-9371-051E49A98C4C}">
  <a:tblStyle styleId="{91081D9E-D874-46DA-9371-051E49A98C4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509" y="13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0"/>
        <p:cNvGrpSpPr/>
        <p:nvPr/>
      </p:nvGrpSpPr>
      <p:grpSpPr>
        <a:xfrm>
          <a:off x="0" y="0"/>
          <a:ext cx="0" cy="0"/>
          <a:chOff x="0" y="0"/>
          <a:chExt cx="0" cy="0"/>
        </a:xfrm>
      </p:grpSpPr>
      <p:sp>
        <p:nvSpPr>
          <p:cNvPr id="2521" name="Google Shape;2521;gf28780cc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2" name="Google Shape;2522;gf28780cc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548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966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354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132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449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597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268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967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316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5009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0"/>
        <p:cNvGrpSpPr/>
        <p:nvPr/>
      </p:nvGrpSpPr>
      <p:grpSpPr>
        <a:xfrm>
          <a:off x="0" y="0"/>
          <a:ext cx="0" cy="0"/>
          <a:chOff x="0" y="0"/>
          <a:chExt cx="0" cy="0"/>
        </a:xfrm>
      </p:grpSpPr>
      <p:sp>
        <p:nvSpPr>
          <p:cNvPr id="2521" name="Google Shape;2521;gf28780cc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2" name="Google Shape;2522;gf28780cc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66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46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341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450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3"/>
        <p:cNvGrpSpPr/>
        <p:nvPr/>
      </p:nvGrpSpPr>
      <p:grpSpPr>
        <a:xfrm>
          <a:off x="0" y="0"/>
          <a:ext cx="0" cy="0"/>
          <a:chOff x="0" y="0"/>
          <a:chExt cx="0" cy="0"/>
        </a:xfrm>
      </p:grpSpPr>
      <p:sp>
        <p:nvSpPr>
          <p:cNvPr id="2814" name="Google Shape;2814;gf0f595bbf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5" name="Google Shape;2815;gf0f595bbf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131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5"/>
        <p:cNvGrpSpPr/>
        <p:nvPr/>
      </p:nvGrpSpPr>
      <p:grpSpPr>
        <a:xfrm>
          <a:off x="0" y="0"/>
          <a:ext cx="0" cy="0"/>
          <a:chOff x="0" y="0"/>
          <a:chExt cx="0" cy="0"/>
        </a:xfrm>
      </p:grpSpPr>
      <p:sp>
        <p:nvSpPr>
          <p:cNvPr id="3736" name="Google Shape;3736;g1129499af1d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7" name="Google Shape;3737;g1129499af1d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3905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568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00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892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189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079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1895986" y="4021295"/>
            <a:ext cx="7282212" cy="1563322"/>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216394">
            <a:off x="7760494" y="3184712"/>
            <a:ext cx="1854010" cy="932631"/>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897050" y="1201948"/>
            <a:ext cx="5349900" cy="1923300"/>
          </a:xfrm>
          <a:prstGeom prst="rect">
            <a:avLst/>
          </a:prstGeom>
        </p:spPr>
        <p:txBody>
          <a:bodyPr spcFirstLastPara="1" wrap="square" lIns="91425" tIns="91425" rIns="91425" bIns="91425" anchor="t" anchorCtr="0">
            <a:noAutofit/>
          </a:bodyPr>
          <a:lstStyle>
            <a:lvl1pPr lvl="0" algn="ctr">
              <a:spcBef>
                <a:spcPts val="0"/>
              </a:spcBef>
              <a:spcAft>
                <a:spcPts val="0"/>
              </a:spcAft>
              <a:buSzPts val="5200"/>
              <a:buNone/>
              <a:defRPr sz="63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101800" y="3331550"/>
            <a:ext cx="4940400" cy="457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5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rot="1261409">
            <a:off x="-215992" y="3242195"/>
            <a:ext cx="3158359" cy="1823059"/>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3113637" flipH="1">
            <a:off x="-437435" y="-125999"/>
            <a:ext cx="2701620" cy="2155606"/>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flipH="1">
            <a:off x="1407484" y="24650"/>
            <a:ext cx="1386501" cy="673098"/>
            <a:chOff x="6262493" y="240300"/>
            <a:chExt cx="1386501" cy="673098"/>
          </a:xfrm>
        </p:grpSpPr>
        <p:sp>
          <p:nvSpPr>
            <p:cNvPr id="16" name="Google Shape;16;p2"/>
            <p:cNvSpPr/>
            <p:nvPr/>
          </p:nvSpPr>
          <p:spPr>
            <a:xfrm rot="-2993311">
              <a:off x="6741361" y="379346"/>
              <a:ext cx="49012" cy="45865"/>
            </a:xfrm>
            <a:custGeom>
              <a:avLst/>
              <a:gdLst/>
              <a:ahLst/>
              <a:cxnLst/>
              <a:rect l="l" t="t" r="r" b="b"/>
              <a:pathLst>
                <a:path w="1137" h="1064" extrusionOk="0">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2993311">
              <a:off x="6637232" y="391853"/>
              <a:ext cx="39529" cy="31640"/>
            </a:xfrm>
            <a:custGeom>
              <a:avLst/>
              <a:gdLst/>
              <a:ahLst/>
              <a:cxnLst/>
              <a:rect l="l" t="t" r="r" b="b"/>
              <a:pathLst>
                <a:path w="917" h="734" extrusionOk="0">
                  <a:moveTo>
                    <a:pt x="477" y="0"/>
                  </a:moveTo>
                  <a:cubicBezTo>
                    <a:pt x="0" y="37"/>
                    <a:pt x="0" y="697"/>
                    <a:pt x="477" y="733"/>
                  </a:cubicBezTo>
                  <a:cubicBezTo>
                    <a:pt x="917" y="697"/>
                    <a:pt x="917" y="37"/>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2993311">
              <a:off x="6632824" y="249830"/>
              <a:ext cx="41124" cy="34830"/>
            </a:xfrm>
            <a:custGeom>
              <a:avLst/>
              <a:gdLst/>
              <a:ahLst/>
              <a:cxnLst/>
              <a:rect l="l" t="t" r="r" b="b"/>
              <a:pathLst>
                <a:path w="954" h="808" extrusionOk="0">
                  <a:moveTo>
                    <a:pt x="477" y="1"/>
                  </a:moveTo>
                  <a:cubicBezTo>
                    <a:pt x="1" y="74"/>
                    <a:pt x="1" y="734"/>
                    <a:pt x="477" y="807"/>
                  </a:cubicBezTo>
                  <a:cubicBezTo>
                    <a:pt x="954" y="734"/>
                    <a:pt x="954" y="7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2993311">
              <a:off x="6438067" y="361479"/>
              <a:ext cx="36382" cy="26898"/>
            </a:xfrm>
            <a:custGeom>
              <a:avLst/>
              <a:gdLst/>
              <a:ahLst/>
              <a:cxnLst/>
              <a:rect l="l" t="t" r="r" b="b"/>
              <a:pathLst>
                <a:path w="844" h="624" extrusionOk="0">
                  <a:moveTo>
                    <a:pt x="441" y="0"/>
                  </a:moveTo>
                  <a:cubicBezTo>
                    <a:pt x="1" y="0"/>
                    <a:pt x="1" y="623"/>
                    <a:pt x="441" y="623"/>
                  </a:cubicBezTo>
                  <a:cubicBezTo>
                    <a:pt x="844" y="623"/>
                    <a:pt x="844"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2993311">
              <a:off x="6268374" y="310309"/>
              <a:ext cx="55349" cy="41124"/>
            </a:xfrm>
            <a:custGeom>
              <a:avLst/>
              <a:gdLst/>
              <a:ahLst/>
              <a:cxnLst/>
              <a:rect l="l" t="t" r="r" b="b"/>
              <a:pathLst>
                <a:path w="1284" h="954" extrusionOk="0">
                  <a:moveTo>
                    <a:pt x="624" y="1"/>
                  </a:moveTo>
                  <a:cubicBezTo>
                    <a:pt x="1" y="1"/>
                    <a:pt x="1" y="954"/>
                    <a:pt x="624" y="954"/>
                  </a:cubicBezTo>
                  <a:cubicBezTo>
                    <a:pt x="1284" y="954"/>
                    <a:pt x="1284"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2993311">
              <a:off x="6973065" y="431123"/>
              <a:ext cx="50607" cy="42719"/>
            </a:xfrm>
            <a:custGeom>
              <a:avLst/>
              <a:gdLst/>
              <a:ahLst/>
              <a:cxnLst/>
              <a:rect l="l" t="t" r="r" b="b"/>
              <a:pathLst>
                <a:path w="1174" h="991" extrusionOk="0">
                  <a:moveTo>
                    <a:pt x="587" y="0"/>
                  </a:moveTo>
                  <a:cubicBezTo>
                    <a:pt x="0" y="74"/>
                    <a:pt x="0" y="954"/>
                    <a:pt x="587" y="990"/>
                  </a:cubicBezTo>
                  <a:cubicBezTo>
                    <a:pt x="1173" y="954"/>
                    <a:pt x="1173" y="74"/>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2993311">
              <a:off x="6926179" y="649809"/>
              <a:ext cx="53754" cy="53797"/>
            </a:xfrm>
            <a:custGeom>
              <a:avLst/>
              <a:gdLst/>
              <a:ahLst/>
              <a:cxnLst/>
              <a:rect l="l" t="t" r="r" b="b"/>
              <a:pathLst>
                <a:path w="1247" h="1248" extrusionOk="0">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2993311">
              <a:off x="7118756" y="565411"/>
              <a:ext cx="52159" cy="39529"/>
            </a:xfrm>
            <a:custGeom>
              <a:avLst/>
              <a:gdLst/>
              <a:ahLst/>
              <a:cxnLst/>
              <a:rect l="l" t="t" r="r" b="b"/>
              <a:pathLst>
                <a:path w="1210" h="917" extrusionOk="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2993311">
              <a:off x="7122773" y="771558"/>
              <a:ext cx="58495" cy="44313"/>
            </a:xfrm>
            <a:custGeom>
              <a:avLst/>
              <a:gdLst/>
              <a:ahLst/>
              <a:cxnLst/>
              <a:rect l="l" t="t" r="r" b="b"/>
              <a:pathLst>
                <a:path w="1357" h="1028" extrusionOk="0">
                  <a:moveTo>
                    <a:pt x="660" y="1"/>
                  </a:moveTo>
                  <a:cubicBezTo>
                    <a:pt x="0" y="1"/>
                    <a:pt x="0" y="1027"/>
                    <a:pt x="660" y="1027"/>
                  </a:cubicBezTo>
                  <a:cubicBezTo>
                    <a:pt x="1357" y="1027"/>
                    <a:pt x="1357"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2993311">
              <a:off x="7260626" y="735949"/>
              <a:ext cx="56901" cy="42719"/>
            </a:xfrm>
            <a:custGeom>
              <a:avLst/>
              <a:gdLst/>
              <a:ahLst/>
              <a:cxnLst/>
              <a:rect l="l" t="t" r="r" b="b"/>
              <a:pathLst>
                <a:path w="1320" h="991" extrusionOk="0">
                  <a:moveTo>
                    <a:pt x="660" y="1"/>
                  </a:moveTo>
                  <a:cubicBezTo>
                    <a:pt x="0" y="1"/>
                    <a:pt x="0" y="991"/>
                    <a:pt x="660" y="991"/>
                  </a:cubicBezTo>
                  <a:cubicBezTo>
                    <a:pt x="1320" y="991"/>
                    <a:pt x="1320"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2993311">
              <a:off x="7382313" y="791605"/>
              <a:ext cx="34787" cy="26898"/>
            </a:xfrm>
            <a:custGeom>
              <a:avLst/>
              <a:gdLst/>
              <a:ahLst/>
              <a:cxnLst/>
              <a:rect l="l" t="t" r="r" b="b"/>
              <a:pathLst>
                <a:path w="807" h="624" extrusionOk="0">
                  <a:moveTo>
                    <a:pt x="403" y="0"/>
                  </a:moveTo>
                  <a:cubicBezTo>
                    <a:pt x="0" y="0"/>
                    <a:pt x="0" y="623"/>
                    <a:pt x="403" y="623"/>
                  </a:cubicBezTo>
                  <a:cubicBezTo>
                    <a:pt x="807" y="623"/>
                    <a:pt x="80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2993311">
              <a:off x="7599961" y="867152"/>
              <a:ext cx="42719" cy="36382"/>
            </a:xfrm>
            <a:custGeom>
              <a:avLst/>
              <a:gdLst/>
              <a:ahLst/>
              <a:cxnLst/>
              <a:rect l="l" t="t" r="r" b="b"/>
              <a:pathLst>
                <a:path w="991" h="844" extrusionOk="0">
                  <a:moveTo>
                    <a:pt x="477" y="0"/>
                  </a:moveTo>
                  <a:cubicBezTo>
                    <a:pt x="0" y="74"/>
                    <a:pt x="0" y="770"/>
                    <a:pt x="477" y="843"/>
                  </a:cubicBezTo>
                  <a:cubicBezTo>
                    <a:pt x="990" y="770"/>
                    <a:pt x="990" y="74"/>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p:nvPr/>
        </p:nvSpPr>
        <p:spPr>
          <a:xfrm flipH="1">
            <a:off x="-104526" y="-63248"/>
            <a:ext cx="1441024" cy="328543"/>
          </a:xfrm>
          <a:custGeom>
            <a:avLst/>
            <a:gdLst/>
            <a:ahLst/>
            <a:cxnLst/>
            <a:rect l="l" t="t" r="r" b="b"/>
            <a:pathLst>
              <a:path w="45383" h="10347" extrusionOk="0">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 name="Google Shape;29;p2"/>
          <p:cNvSpPr/>
          <p:nvPr/>
        </p:nvSpPr>
        <p:spPr>
          <a:xfrm rot="6741749">
            <a:off x="7918060" y="96680"/>
            <a:ext cx="1491548" cy="885622"/>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654375" y="1486672"/>
            <a:ext cx="2413200" cy="2413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1208850" y="3315150"/>
            <a:ext cx="1015989" cy="1055050"/>
            <a:chOff x="1208850" y="3315150"/>
            <a:chExt cx="1015989" cy="1055050"/>
          </a:xfrm>
        </p:grpSpPr>
        <p:sp>
          <p:nvSpPr>
            <p:cNvPr id="32" name="Google Shape;32;p2"/>
            <p:cNvSpPr/>
            <p:nvPr/>
          </p:nvSpPr>
          <p:spPr>
            <a:xfrm>
              <a:off x="1878411" y="3315150"/>
              <a:ext cx="59829" cy="47509"/>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881959" y="3554139"/>
              <a:ext cx="66828" cy="56329"/>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653466" y="3392480"/>
              <a:ext cx="59829" cy="43961"/>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621824" y="3791833"/>
              <a:ext cx="67595" cy="45303"/>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423248" y="3652563"/>
              <a:ext cx="52782" cy="40461"/>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447842" y="3851185"/>
              <a:ext cx="3548" cy="5321"/>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08850" y="4042712"/>
              <a:ext cx="42187" cy="35236"/>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54463" y="3607402"/>
              <a:ext cx="59829" cy="47509"/>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947113" y="3820071"/>
              <a:ext cx="63281" cy="64240"/>
            </a:xfrm>
            <a:custGeom>
              <a:avLst/>
              <a:gdLst/>
              <a:ahLst/>
              <a:cxnLst/>
              <a:rect l="l" t="t" r="r" b="b"/>
              <a:pathLst>
                <a:path w="1320" h="1340" extrusionOk="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58010" y="3846391"/>
              <a:ext cx="66828" cy="56329"/>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929518" y="3684732"/>
              <a:ext cx="59829" cy="43961"/>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897876" y="4084085"/>
              <a:ext cx="67595" cy="45303"/>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699299" y="3944815"/>
              <a:ext cx="52782" cy="40461"/>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723893" y="4143437"/>
              <a:ext cx="3548" cy="5321"/>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484901" y="4334964"/>
              <a:ext cx="42187" cy="35236"/>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rot="-168174">
            <a:off x="4363558" y="-69167"/>
            <a:ext cx="2347041" cy="346449"/>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2"/>
          <p:cNvGrpSpPr/>
          <p:nvPr/>
        </p:nvGrpSpPr>
        <p:grpSpPr>
          <a:xfrm rot="-2005385">
            <a:off x="7522888" y="205445"/>
            <a:ext cx="647404" cy="667404"/>
            <a:chOff x="8430750" y="977888"/>
            <a:chExt cx="647424" cy="667425"/>
          </a:xfrm>
        </p:grpSpPr>
        <p:sp>
          <p:nvSpPr>
            <p:cNvPr id="49" name="Google Shape;49;p2"/>
            <p:cNvSpPr/>
            <p:nvPr/>
          </p:nvSpPr>
          <p:spPr>
            <a:xfrm>
              <a:off x="9016595" y="977888"/>
              <a:ext cx="52350" cy="41570"/>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835170" y="1163966"/>
              <a:ext cx="55371" cy="56210"/>
            </a:xfrm>
            <a:custGeom>
              <a:avLst/>
              <a:gdLst/>
              <a:ahLst/>
              <a:cxnLst/>
              <a:rect l="l" t="t" r="r" b="b"/>
              <a:pathLst>
                <a:path w="1320" h="1340" extrusionOk="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019699" y="1186995"/>
              <a:ext cx="58475" cy="49288"/>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819775" y="1045549"/>
              <a:ext cx="52350" cy="38466"/>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792090" y="1394971"/>
              <a:ext cx="59146" cy="39640"/>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618341" y="1273113"/>
              <a:ext cx="46184" cy="35404"/>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639861" y="1446901"/>
              <a:ext cx="3104" cy="4656"/>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8430750" y="1614481"/>
              <a:ext cx="36914" cy="30831"/>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7165379">
            <a:off x="4023606" y="-222934"/>
            <a:ext cx="745446" cy="1353354"/>
            <a:chOff x="4614150" y="3299838"/>
            <a:chExt cx="745375" cy="1353225"/>
          </a:xfrm>
        </p:grpSpPr>
        <p:sp>
          <p:nvSpPr>
            <p:cNvPr id="58" name="Google Shape;58;p2"/>
            <p:cNvSpPr/>
            <p:nvPr/>
          </p:nvSpPr>
          <p:spPr>
            <a:xfrm>
              <a:off x="4614150" y="3299838"/>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885025" y="4000888"/>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826900" y="3820363"/>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792125" y="4126163"/>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949500" y="3520763"/>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5"/>
        <p:cNvGrpSpPr/>
        <p:nvPr/>
      </p:nvGrpSpPr>
      <p:grpSpPr>
        <a:xfrm>
          <a:off x="0" y="0"/>
          <a:ext cx="0" cy="0"/>
          <a:chOff x="0" y="0"/>
          <a:chExt cx="0" cy="0"/>
        </a:xfrm>
      </p:grpSpPr>
      <p:sp>
        <p:nvSpPr>
          <p:cNvPr id="106" name="Google Shape;106;p4"/>
          <p:cNvSpPr/>
          <p:nvPr/>
        </p:nvSpPr>
        <p:spPr>
          <a:xfrm rot="2479792">
            <a:off x="-1467390" y="3344051"/>
            <a:ext cx="3158401" cy="1823083"/>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rot="10374333">
            <a:off x="5967606" y="4784092"/>
            <a:ext cx="2346946" cy="346435"/>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txBox="1">
            <a:spLocks noGrp="1"/>
          </p:cNvSpPr>
          <p:nvPr>
            <p:ph type="title"/>
          </p:nvPr>
        </p:nvSpPr>
        <p:spPr>
          <a:xfrm>
            <a:off x="712350" y="421109"/>
            <a:ext cx="77193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solidFill>
                  <a:schemeClr val="accent3"/>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9" name="Google Shape;109;p4"/>
          <p:cNvSpPr txBox="1">
            <a:spLocks noGrp="1"/>
          </p:cNvSpPr>
          <p:nvPr>
            <p:ph type="subTitle" idx="1"/>
          </p:nvPr>
        </p:nvSpPr>
        <p:spPr>
          <a:xfrm>
            <a:off x="709875" y="1135200"/>
            <a:ext cx="7719300" cy="3473400"/>
          </a:xfrm>
          <a:prstGeom prst="rect">
            <a:avLst/>
          </a:prstGeom>
        </p:spPr>
        <p:txBody>
          <a:bodyPr spcFirstLastPara="1" wrap="square" lIns="91425" tIns="91425" rIns="91425" bIns="91425" anchor="t" anchorCtr="0">
            <a:noAutofit/>
          </a:bodyPr>
          <a:lstStyle>
            <a:lvl1pPr lvl="0">
              <a:spcBef>
                <a:spcPts val="0"/>
              </a:spcBef>
              <a:spcAft>
                <a:spcPts val="0"/>
              </a:spcAft>
              <a:buSzPts val="1200"/>
              <a:buFont typeface="Barlow Semi Condensed"/>
              <a:buChar char="●"/>
              <a:defRPr sz="1200"/>
            </a:lvl1pPr>
            <a:lvl2pPr lvl="1">
              <a:spcBef>
                <a:spcPts val="0"/>
              </a:spcBef>
              <a:spcAft>
                <a:spcPts val="0"/>
              </a:spcAft>
              <a:buSzPts val="1600"/>
              <a:buFont typeface="Barlow Semi Condensed"/>
              <a:buChar char="○"/>
              <a:defRPr/>
            </a:lvl2pPr>
            <a:lvl3pPr lvl="2">
              <a:spcBef>
                <a:spcPts val="0"/>
              </a:spcBef>
              <a:spcAft>
                <a:spcPts val="0"/>
              </a:spcAft>
              <a:buSzPts val="1600"/>
              <a:buFont typeface="Barlow Semi Condensed"/>
              <a:buChar char="■"/>
              <a:defRPr/>
            </a:lvl3pPr>
            <a:lvl4pPr lvl="3">
              <a:spcBef>
                <a:spcPts val="0"/>
              </a:spcBef>
              <a:spcAft>
                <a:spcPts val="0"/>
              </a:spcAft>
              <a:buSzPts val="1600"/>
              <a:buFont typeface="Barlow Semi Condensed"/>
              <a:buChar char="●"/>
              <a:defRPr/>
            </a:lvl4pPr>
            <a:lvl5pPr lvl="4">
              <a:spcBef>
                <a:spcPts val="0"/>
              </a:spcBef>
              <a:spcAft>
                <a:spcPts val="0"/>
              </a:spcAft>
              <a:buSzPts val="1600"/>
              <a:buFont typeface="Barlow Semi Condensed"/>
              <a:buChar char="○"/>
              <a:defRPr/>
            </a:lvl5pPr>
            <a:lvl6pPr lvl="5">
              <a:spcBef>
                <a:spcPts val="0"/>
              </a:spcBef>
              <a:spcAft>
                <a:spcPts val="0"/>
              </a:spcAft>
              <a:buSzPts val="1600"/>
              <a:buFont typeface="Barlow Semi Condensed"/>
              <a:buChar char="■"/>
              <a:defRPr/>
            </a:lvl6pPr>
            <a:lvl7pPr lvl="6">
              <a:spcBef>
                <a:spcPts val="0"/>
              </a:spcBef>
              <a:spcAft>
                <a:spcPts val="0"/>
              </a:spcAft>
              <a:buSzPts val="1600"/>
              <a:buFont typeface="Barlow Semi Condensed"/>
              <a:buChar char="●"/>
              <a:defRPr/>
            </a:lvl7pPr>
            <a:lvl8pPr lvl="7">
              <a:spcBef>
                <a:spcPts val="0"/>
              </a:spcBef>
              <a:spcAft>
                <a:spcPts val="0"/>
              </a:spcAft>
              <a:buSzPts val="1600"/>
              <a:buFont typeface="Barlow Semi Condensed"/>
              <a:buChar char="○"/>
              <a:defRPr/>
            </a:lvl8pPr>
            <a:lvl9pPr lvl="8">
              <a:spcBef>
                <a:spcPts val="0"/>
              </a:spcBef>
              <a:spcAft>
                <a:spcPts val="0"/>
              </a:spcAft>
              <a:buSzPts val="1600"/>
              <a:buFont typeface="Barlow Semi Condensed"/>
              <a:buChar char="■"/>
              <a:defRPr/>
            </a:lvl9pPr>
          </a:lstStyle>
          <a:p>
            <a:endParaRPr/>
          </a:p>
        </p:txBody>
      </p:sp>
      <p:sp>
        <p:nvSpPr>
          <p:cNvPr id="110" name="Google Shape;110;p4"/>
          <p:cNvSpPr/>
          <p:nvPr/>
        </p:nvSpPr>
        <p:spPr>
          <a:xfrm flipH="1">
            <a:off x="7794500" y="4467125"/>
            <a:ext cx="1319725" cy="783600"/>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flipH="1">
            <a:off x="8405649" y="4118825"/>
            <a:ext cx="741826" cy="1079669"/>
          </a:xfrm>
          <a:custGeom>
            <a:avLst/>
            <a:gdLst/>
            <a:ahLst/>
            <a:cxnLst/>
            <a:rect l="l" t="t" r="r" b="b"/>
            <a:pathLst>
              <a:path w="24709" h="35962" extrusionOk="0">
                <a:moveTo>
                  <a:pt x="20466" y="0"/>
                </a:moveTo>
                <a:cubicBezTo>
                  <a:pt x="12438" y="0"/>
                  <a:pt x="4856" y="4425"/>
                  <a:pt x="0" y="10778"/>
                </a:cubicBezTo>
                <a:lnTo>
                  <a:pt x="0" y="35962"/>
                </a:lnTo>
                <a:lnTo>
                  <a:pt x="9605" y="35962"/>
                </a:lnTo>
                <a:cubicBezTo>
                  <a:pt x="8469" y="31599"/>
                  <a:pt x="8285" y="27091"/>
                  <a:pt x="9568" y="22838"/>
                </a:cubicBezTo>
                <a:cubicBezTo>
                  <a:pt x="11468" y="16504"/>
                  <a:pt x="17355" y="11116"/>
                  <a:pt x="23887" y="11116"/>
                </a:cubicBezTo>
                <a:cubicBezTo>
                  <a:pt x="24160" y="11116"/>
                  <a:pt x="24433" y="11125"/>
                  <a:pt x="24708" y="11144"/>
                </a:cubicBezTo>
                <a:cubicBezTo>
                  <a:pt x="22985" y="7552"/>
                  <a:pt x="21592" y="3813"/>
                  <a:pt x="20566" y="0"/>
                </a:cubicBezTo>
                <a:cubicBezTo>
                  <a:pt x="20533" y="0"/>
                  <a:pt x="20500" y="0"/>
                  <a:pt x="20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4"/>
          <p:cNvGrpSpPr/>
          <p:nvPr/>
        </p:nvGrpSpPr>
        <p:grpSpPr>
          <a:xfrm>
            <a:off x="-585838" y="-42816"/>
            <a:ext cx="1395308" cy="1361806"/>
            <a:chOff x="-605888" y="3025234"/>
            <a:chExt cx="1395308" cy="1361806"/>
          </a:xfrm>
        </p:grpSpPr>
        <p:sp>
          <p:nvSpPr>
            <p:cNvPr id="113" name="Google Shape;113;p4"/>
            <p:cNvSpPr/>
            <p:nvPr/>
          </p:nvSpPr>
          <p:spPr>
            <a:xfrm rot="3361624">
              <a:off x="-373834" y="3178614"/>
              <a:ext cx="931198" cy="1055048"/>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rot="3361624">
              <a:off x="297454" y="3636353"/>
              <a:ext cx="33025" cy="118625"/>
            </a:xfrm>
            <a:custGeom>
              <a:avLst/>
              <a:gdLst/>
              <a:ahLst/>
              <a:cxnLst/>
              <a:rect l="l" t="t" r="r" b="b"/>
              <a:pathLst>
                <a:path w="1321" h="4745" extrusionOk="0">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rot="3361624">
              <a:off x="269249" y="3678053"/>
              <a:ext cx="38525" cy="261799"/>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rot="3361624">
              <a:off x="-17333" y="3631672"/>
              <a:ext cx="336899" cy="24437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3361624">
              <a:off x="201232" y="3789897"/>
              <a:ext cx="52250" cy="329399"/>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rot="3361624">
              <a:off x="322719" y="3192714"/>
              <a:ext cx="236050" cy="617999"/>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4"/>
          <p:cNvGrpSpPr/>
          <p:nvPr/>
        </p:nvGrpSpPr>
        <p:grpSpPr>
          <a:xfrm>
            <a:off x="8076723" y="114074"/>
            <a:ext cx="1209930" cy="1048028"/>
            <a:chOff x="5229248" y="898924"/>
            <a:chExt cx="1209930" cy="1048028"/>
          </a:xfrm>
        </p:grpSpPr>
        <p:sp>
          <p:nvSpPr>
            <p:cNvPr id="120" name="Google Shape;120;p4"/>
            <p:cNvSpPr/>
            <p:nvPr/>
          </p:nvSpPr>
          <p:spPr>
            <a:xfrm rot="-1312267">
              <a:off x="5738194" y="1500122"/>
              <a:ext cx="26729" cy="19762"/>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rot="-1312267">
              <a:off x="5844787" y="1484422"/>
              <a:ext cx="29041" cy="20933"/>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rot="-1312267">
              <a:off x="5760894" y="1418750"/>
              <a:ext cx="36040" cy="32144"/>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1312267">
              <a:off x="5942757" y="1271235"/>
              <a:ext cx="37180" cy="30213"/>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1312267">
              <a:off x="5897194" y="1418190"/>
              <a:ext cx="38352" cy="32556"/>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rot="-1312267">
              <a:off x="6067887" y="1562551"/>
              <a:ext cx="32525" cy="40695"/>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rot="-1312267">
              <a:off x="5795316" y="1329791"/>
              <a:ext cx="51114" cy="54598"/>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312267">
              <a:off x="5643133" y="1219725"/>
              <a:ext cx="53426" cy="39492"/>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rot="-1312267">
              <a:off x="5669359" y="1104610"/>
              <a:ext cx="58082" cy="44147"/>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312267">
              <a:off x="5548133" y="1318339"/>
              <a:ext cx="73188" cy="56910"/>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rot="-1312267">
              <a:off x="5547673" y="1145081"/>
              <a:ext cx="49974" cy="44147"/>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rot="-1312267">
              <a:off x="5434908" y="1134236"/>
              <a:ext cx="25589" cy="19762"/>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312267">
              <a:off x="5297086" y="976303"/>
              <a:ext cx="29041" cy="22105"/>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1312267">
              <a:off x="5232008" y="902979"/>
              <a:ext cx="25589" cy="19762"/>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312267">
              <a:off x="6074647" y="1388303"/>
              <a:ext cx="66221" cy="48771"/>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rot="-1312267">
              <a:off x="5796620" y="1630261"/>
              <a:ext cx="69704" cy="5488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rot="-1312267">
              <a:off x="6190895" y="1686752"/>
              <a:ext cx="38352" cy="30213"/>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312267">
              <a:off x="6252449" y="1784569"/>
              <a:ext cx="38352" cy="29073"/>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rot="-1312267">
              <a:off x="6393003" y="1908904"/>
              <a:ext cx="41835" cy="31384"/>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4"/>
          <p:cNvSpPr/>
          <p:nvPr/>
        </p:nvSpPr>
        <p:spPr>
          <a:xfrm rot="-4540936">
            <a:off x="-600645" y="3844858"/>
            <a:ext cx="1853967" cy="932609"/>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39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CUSTOM_14_1_1">
    <p:spTree>
      <p:nvGrpSpPr>
        <p:cNvPr id="1" name="Shape 604"/>
        <p:cNvGrpSpPr/>
        <p:nvPr/>
      </p:nvGrpSpPr>
      <p:grpSpPr>
        <a:xfrm>
          <a:off x="0" y="0"/>
          <a:ext cx="0" cy="0"/>
          <a:chOff x="0" y="0"/>
          <a:chExt cx="0" cy="0"/>
        </a:xfrm>
      </p:grpSpPr>
      <p:sp>
        <p:nvSpPr>
          <p:cNvPr id="605" name="Google Shape;605;p17"/>
          <p:cNvSpPr txBox="1">
            <a:spLocks noGrp="1"/>
          </p:cNvSpPr>
          <p:nvPr>
            <p:ph type="ctrTitle"/>
          </p:nvPr>
        </p:nvSpPr>
        <p:spPr>
          <a:xfrm>
            <a:off x="713250" y="420624"/>
            <a:ext cx="77175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b="0">
                <a:solidFill>
                  <a:schemeClr val="accent3"/>
                </a:solidFill>
                <a:latin typeface="Calistoga"/>
                <a:ea typeface="Calistoga"/>
                <a:cs typeface="Calistoga"/>
                <a:sym typeface="Calistoga"/>
              </a:defRPr>
            </a:lvl1pPr>
            <a:lvl2pPr lvl="1" algn="r" rtl="0">
              <a:spcBef>
                <a:spcPts val="0"/>
              </a:spcBef>
              <a:spcAft>
                <a:spcPts val="0"/>
              </a:spcAft>
              <a:buClr>
                <a:schemeClr val="accent4"/>
              </a:buClr>
              <a:buSzPts val="1800"/>
              <a:buNone/>
              <a:defRPr sz="1800">
                <a:solidFill>
                  <a:schemeClr val="accent4"/>
                </a:solidFill>
              </a:defRPr>
            </a:lvl2pPr>
            <a:lvl3pPr lvl="2" algn="r" rtl="0">
              <a:spcBef>
                <a:spcPts val="0"/>
              </a:spcBef>
              <a:spcAft>
                <a:spcPts val="0"/>
              </a:spcAft>
              <a:buClr>
                <a:schemeClr val="accent4"/>
              </a:buClr>
              <a:buSzPts val="1800"/>
              <a:buNone/>
              <a:defRPr sz="1800">
                <a:solidFill>
                  <a:schemeClr val="accent4"/>
                </a:solidFill>
              </a:defRPr>
            </a:lvl3pPr>
            <a:lvl4pPr lvl="3" algn="r" rtl="0">
              <a:spcBef>
                <a:spcPts val="0"/>
              </a:spcBef>
              <a:spcAft>
                <a:spcPts val="0"/>
              </a:spcAft>
              <a:buClr>
                <a:schemeClr val="accent4"/>
              </a:buClr>
              <a:buSzPts val="1800"/>
              <a:buNone/>
              <a:defRPr sz="1800">
                <a:solidFill>
                  <a:schemeClr val="accent4"/>
                </a:solidFill>
              </a:defRPr>
            </a:lvl4pPr>
            <a:lvl5pPr lvl="4" algn="r" rtl="0">
              <a:spcBef>
                <a:spcPts val="0"/>
              </a:spcBef>
              <a:spcAft>
                <a:spcPts val="0"/>
              </a:spcAft>
              <a:buClr>
                <a:schemeClr val="accent4"/>
              </a:buClr>
              <a:buSzPts val="1800"/>
              <a:buNone/>
              <a:defRPr sz="1800">
                <a:solidFill>
                  <a:schemeClr val="accent4"/>
                </a:solidFill>
              </a:defRPr>
            </a:lvl5pPr>
            <a:lvl6pPr lvl="5" algn="r" rtl="0">
              <a:spcBef>
                <a:spcPts val="0"/>
              </a:spcBef>
              <a:spcAft>
                <a:spcPts val="0"/>
              </a:spcAft>
              <a:buClr>
                <a:schemeClr val="accent4"/>
              </a:buClr>
              <a:buSzPts val="1800"/>
              <a:buNone/>
              <a:defRPr sz="1800">
                <a:solidFill>
                  <a:schemeClr val="accent4"/>
                </a:solidFill>
              </a:defRPr>
            </a:lvl6pPr>
            <a:lvl7pPr lvl="6" algn="r" rtl="0">
              <a:spcBef>
                <a:spcPts val="0"/>
              </a:spcBef>
              <a:spcAft>
                <a:spcPts val="0"/>
              </a:spcAft>
              <a:buClr>
                <a:schemeClr val="accent4"/>
              </a:buClr>
              <a:buSzPts val="1800"/>
              <a:buNone/>
              <a:defRPr sz="1800">
                <a:solidFill>
                  <a:schemeClr val="accent4"/>
                </a:solidFill>
              </a:defRPr>
            </a:lvl7pPr>
            <a:lvl8pPr lvl="7" algn="r" rtl="0">
              <a:spcBef>
                <a:spcPts val="0"/>
              </a:spcBef>
              <a:spcAft>
                <a:spcPts val="0"/>
              </a:spcAft>
              <a:buClr>
                <a:schemeClr val="accent4"/>
              </a:buClr>
              <a:buSzPts val="1800"/>
              <a:buNone/>
              <a:defRPr sz="1800">
                <a:solidFill>
                  <a:schemeClr val="accent4"/>
                </a:solidFill>
              </a:defRPr>
            </a:lvl8pPr>
            <a:lvl9pPr lvl="8" algn="r" rtl="0">
              <a:spcBef>
                <a:spcPts val="0"/>
              </a:spcBef>
              <a:spcAft>
                <a:spcPts val="0"/>
              </a:spcAft>
              <a:buClr>
                <a:schemeClr val="accent4"/>
              </a:buClr>
              <a:buSzPts val="1800"/>
              <a:buNone/>
              <a:defRPr sz="1800">
                <a:solidFill>
                  <a:schemeClr val="accent4"/>
                </a:solidFill>
              </a:defRPr>
            </a:lvl9pPr>
          </a:lstStyle>
          <a:p>
            <a:endParaRPr/>
          </a:p>
        </p:txBody>
      </p:sp>
      <p:sp>
        <p:nvSpPr>
          <p:cNvPr id="606" name="Google Shape;606;p17"/>
          <p:cNvSpPr/>
          <p:nvPr/>
        </p:nvSpPr>
        <p:spPr>
          <a:xfrm>
            <a:off x="6413194" y="-104125"/>
            <a:ext cx="2766964" cy="837227"/>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7"/>
          <p:cNvSpPr/>
          <p:nvPr/>
        </p:nvSpPr>
        <p:spPr>
          <a:xfrm>
            <a:off x="6025425" y="-23750"/>
            <a:ext cx="1134575" cy="282421"/>
          </a:xfrm>
          <a:custGeom>
            <a:avLst/>
            <a:gdLst/>
            <a:ahLst/>
            <a:cxnLst/>
            <a:rect l="l" t="t" r="r" b="b"/>
            <a:pathLst>
              <a:path w="45383" h="10347" extrusionOk="0">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7"/>
          <p:cNvSpPr/>
          <p:nvPr/>
        </p:nvSpPr>
        <p:spPr>
          <a:xfrm>
            <a:off x="7645400" y="3322538"/>
            <a:ext cx="1854025" cy="1358150"/>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7"/>
          <p:cNvSpPr/>
          <p:nvPr/>
        </p:nvSpPr>
        <p:spPr>
          <a:xfrm rot="5400000">
            <a:off x="7317825" y="3347250"/>
            <a:ext cx="2127100" cy="1555250"/>
          </a:xfrm>
          <a:custGeom>
            <a:avLst/>
            <a:gdLst/>
            <a:ahLst/>
            <a:cxnLst/>
            <a:rect l="l" t="t" r="r" b="b"/>
            <a:pathLst>
              <a:path w="85084" h="62210" extrusionOk="0">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 name="Google Shape;610;p17"/>
          <p:cNvGrpSpPr/>
          <p:nvPr/>
        </p:nvGrpSpPr>
        <p:grpSpPr>
          <a:xfrm>
            <a:off x="8379850" y="2829899"/>
            <a:ext cx="696291" cy="1016185"/>
            <a:chOff x="8379850" y="2829899"/>
            <a:chExt cx="696291" cy="1016185"/>
          </a:xfrm>
        </p:grpSpPr>
        <p:sp>
          <p:nvSpPr>
            <p:cNvPr id="611" name="Google Shape;611;p17"/>
            <p:cNvSpPr/>
            <p:nvPr/>
          </p:nvSpPr>
          <p:spPr>
            <a:xfrm rot="1098150">
              <a:off x="8979542" y="2837624"/>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7"/>
            <p:cNvSpPr/>
            <p:nvPr/>
          </p:nvSpPr>
          <p:spPr>
            <a:xfrm rot="1098150">
              <a:off x="9012001" y="3084611"/>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7"/>
            <p:cNvSpPr/>
            <p:nvPr/>
          </p:nvSpPr>
          <p:spPr>
            <a:xfrm rot="1098150">
              <a:off x="8763840" y="2928263"/>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7"/>
            <p:cNvSpPr/>
            <p:nvPr/>
          </p:nvSpPr>
          <p:spPr>
            <a:xfrm rot="1098150">
              <a:off x="8801407" y="3201905"/>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7"/>
            <p:cNvSpPr/>
            <p:nvPr/>
          </p:nvSpPr>
          <p:spPr>
            <a:xfrm rot="1098150">
              <a:off x="8620318" y="3212924"/>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7"/>
            <p:cNvSpPr/>
            <p:nvPr/>
          </p:nvSpPr>
          <p:spPr>
            <a:xfrm rot="1098150">
              <a:off x="8658451" y="3359891"/>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7"/>
            <p:cNvSpPr/>
            <p:nvPr/>
          </p:nvSpPr>
          <p:spPr>
            <a:xfrm rot="1098150">
              <a:off x="8543867" y="3485047"/>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7"/>
            <p:cNvSpPr/>
            <p:nvPr/>
          </p:nvSpPr>
          <p:spPr>
            <a:xfrm rot="1098150">
              <a:off x="8447139" y="3632337"/>
              <a:ext cx="67341" cy="50527"/>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7"/>
            <p:cNvSpPr/>
            <p:nvPr/>
          </p:nvSpPr>
          <p:spPr>
            <a:xfrm rot="1098150">
              <a:off x="8385711" y="3789991"/>
              <a:ext cx="62752" cy="47439"/>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17"/>
          <p:cNvSpPr/>
          <p:nvPr/>
        </p:nvSpPr>
        <p:spPr>
          <a:xfrm rot="-7398424">
            <a:off x="-556905" y="3363515"/>
            <a:ext cx="2126999" cy="1697120"/>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7"/>
          <p:cNvSpPr/>
          <p:nvPr/>
        </p:nvSpPr>
        <p:spPr>
          <a:xfrm rot="-2104647">
            <a:off x="128253" y="2914046"/>
            <a:ext cx="1169934" cy="588517"/>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3"/>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17"/>
          <p:cNvGrpSpPr/>
          <p:nvPr/>
        </p:nvGrpSpPr>
        <p:grpSpPr>
          <a:xfrm>
            <a:off x="488725" y="4431468"/>
            <a:ext cx="535974" cy="552531"/>
            <a:chOff x="488725" y="4431468"/>
            <a:chExt cx="535974" cy="552531"/>
          </a:xfrm>
        </p:grpSpPr>
        <p:sp>
          <p:nvSpPr>
            <p:cNvPr id="623" name="Google Shape;623;p17"/>
            <p:cNvSpPr/>
            <p:nvPr/>
          </p:nvSpPr>
          <p:spPr>
            <a:xfrm>
              <a:off x="973722" y="4431468"/>
              <a:ext cx="43337" cy="34412"/>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7"/>
            <p:cNvSpPr/>
            <p:nvPr/>
          </p:nvSpPr>
          <p:spPr>
            <a:xfrm>
              <a:off x="823528" y="4585515"/>
              <a:ext cx="45837" cy="46532"/>
            </a:xfrm>
            <a:custGeom>
              <a:avLst/>
              <a:gdLst/>
              <a:ahLst/>
              <a:cxnLst/>
              <a:rect l="l" t="t" r="r" b="b"/>
              <a:pathLst>
                <a:path w="1320" h="1340" extrusionOk="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7"/>
            <p:cNvSpPr/>
            <p:nvPr/>
          </p:nvSpPr>
          <p:spPr>
            <a:xfrm>
              <a:off x="976292" y="4604580"/>
              <a:ext cx="48407" cy="40802"/>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7"/>
            <p:cNvSpPr/>
            <p:nvPr/>
          </p:nvSpPr>
          <p:spPr>
            <a:xfrm>
              <a:off x="810783" y="4487482"/>
              <a:ext cx="43337" cy="31843"/>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7"/>
            <p:cNvSpPr/>
            <p:nvPr/>
          </p:nvSpPr>
          <p:spPr>
            <a:xfrm>
              <a:off x="787863" y="4776753"/>
              <a:ext cx="48962" cy="32815"/>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7"/>
            <p:cNvSpPr/>
            <p:nvPr/>
          </p:nvSpPr>
          <p:spPr>
            <a:xfrm>
              <a:off x="644024" y="4675873"/>
              <a:ext cx="38232" cy="29308"/>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7"/>
            <p:cNvSpPr/>
            <p:nvPr/>
          </p:nvSpPr>
          <p:spPr>
            <a:xfrm>
              <a:off x="661839" y="4819744"/>
              <a:ext cx="2570" cy="3854"/>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7"/>
            <p:cNvSpPr/>
            <p:nvPr/>
          </p:nvSpPr>
          <p:spPr>
            <a:xfrm>
              <a:off x="488725" y="4958476"/>
              <a:ext cx="30558" cy="25523"/>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17"/>
          <p:cNvGrpSpPr/>
          <p:nvPr/>
        </p:nvGrpSpPr>
        <p:grpSpPr>
          <a:xfrm rot="5890140">
            <a:off x="8190998" y="101788"/>
            <a:ext cx="1168937" cy="1387491"/>
            <a:chOff x="2637050" y="-802968"/>
            <a:chExt cx="1168882" cy="1387426"/>
          </a:xfrm>
        </p:grpSpPr>
        <p:sp>
          <p:nvSpPr>
            <p:cNvPr id="632" name="Google Shape;632;p17"/>
            <p:cNvSpPr/>
            <p:nvPr/>
          </p:nvSpPr>
          <p:spPr>
            <a:xfrm rot="-9227313">
              <a:off x="3134859" y="-785890"/>
              <a:ext cx="392388" cy="1353270"/>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7"/>
            <p:cNvSpPr/>
            <p:nvPr/>
          </p:nvSpPr>
          <p:spPr>
            <a:xfrm rot="-9227313">
              <a:off x="3084731" y="-223720"/>
              <a:ext cx="105754" cy="68827"/>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7"/>
            <p:cNvSpPr/>
            <p:nvPr/>
          </p:nvSpPr>
          <p:spPr>
            <a:xfrm rot="-9227313">
              <a:off x="3097643" y="-355902"/>
              <a:ext cx="221832" cy="150505"/>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7"/>
            <p:cNvSpPr/>
            <p:nvPr/>
          </p:nvSpPr>
          <p:spPr>
            <a:xfrm rot="-9227313">
              <a:off x="3247238" y="-381001"/>
              <a:ext cx="94178" cy="404488"/>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7"/>
            <p:cNvSpPr/>
            <p:nvPr/>
          </p:nvSpPr>
          <p:spPr>
            <a:xfrm rot="-9227313">
              <a:off x="3191264" y="-478355"/>
              <a:ext cx="278784" cy="191106"/>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7"/>
            <p:cNvSpPr/>
            <p:nvPr/>
          </p:nvSpPr>
          <p:spPr>
            <a:xfrm rot="-9227313">
              <a:off x="2729363" y="-339489"/>
              <a:ext cx="410039" cy="513467"/>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7"/>
            <p:cNvSpPr/>
            <p:nvPr/>
          </p:nvSpPr>
          <p:spPr>
            <a:xfrm rot="-9227313">
              <a:off x="3084731" y="-223720"/>
              <a:ext cx="105754" cy="68827"/>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4">
  <p:cSld name="SECTION_HEADER_1_1_2">
    <p:bg>
      <p:bgPr>
        <a:solidFill>
          <a:schemeClr val="accent2"/>
        </a:solidFill>
        <a:effectLst/>
      </p:bgPr>
    </p:bg>
    <p:spTree>
      <p:nvGrpSpPr>
        <p:cNvPr id="1" name="Shape 1443"/>
        <p:cNvGrpSpPr/>
        <p:nvPr/>
      </p:nvGrpSpPr>
      <p:grpSpPr>
        <a:xfrm>
          <a:off x="0" y="0"/>
          <a:ext cx="0" cy="0"/>
          <a:chOff x="0" y="0"/>
          <a:chExt cx="0" cy="0"/>
        </a:xfrm>
      </p:grpSpPr>
      <p:sp>
        <p:nvSpPr>
          <p:cNvPr id="1444" name="Google Shape;1444;p39"/>
          <p:cNvSpPr/>
          <p:nvPr/>
        </p:nvSpPr>
        <p:spPr>
          <a:xfrm rot="-5113953">
            <a:off x="335051" y="888125"/>
            <a:ext cx="1169735" cy="588417"/>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9"/>
          <p:cNvSpPr/>
          <p:nvPr/>
        </p:nvSpPr>
        <p:spPr>
          <a:xfrm rot="4292073">
            <a:off x="7100142" y="2099970"/>
            <a:ext cx="1725007" cy="1024240"/>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9"/>
          <p:cNvSpPr/>
          <p:nvPr/>
        </p:nvSpPr>
        <p:spPr>
          <a:xfrm rot="10074180">
            <a:off x="-147371" y="1087096"/>
            <a:ext cx="8295758" cy="5489193"/>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9"/>
          <p:cNvSpPr/>
          <p:nvPr/>
        </p:nvSpPr>
        <p:spPr>
          <a:xfrm>
            <a:off x="-282700" y="4398077"/>
            <a:ext cx="4560131" cy="1604018"/>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8" name="Google Shape;1448;p39"/>
          <p:cNvGrpSpPr/>
          <p:nvPr/>
        </p:nvGrpSpPr>
        <p:grpSpPr>
          <a:xfrm rot="2418179">
            <a:off x="7127173" y="849579"/>
            <a:ext cx="745341" cy="1353163"/>
            <a:chOff x="4614150" y="3299838"/>
            <a:chExt cx="745375" cy="1353225"/>
          </a:xfrm>
        </p:grpSpPr>
        <p:sp>
          <p:nvSpPr>
            <p:cNvPr id="1449" name="Google Shape;1449;p39"/>
            <p:cNvSpPr/>
            <p:nvPr/>
          </p:nvSpPr>
          <p:spPr>
            <a:xfrm>
              <a:off x="4614150" y="3299838"/>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9"/>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9"/>
            <p:cNvSpPr/>
            <p:nvPr/>
          </p:nvSpPr>
          <p:spPr>
            <a:xfrm>
              <a:off x="4885025" y="4000888"/>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9"/>
            <p:cNvSpPr/>
            <p:nvPr/>
          </p:nvSpPr>
          <p:spPr>
            <a:xfrm>
              <a:off x="4826900" y="3820363"/>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9"/>
            <p:cNvSpPr/>
            <p:nvPr/>
          </p:nvSpPr>
          <p:spPr>
            <a:xfrm>
              <a:off x="4792125" y="4126163"/>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9"/>
            <p:cNvSpPr/>
            <p:nvPr/>
          </p:nvSpPr>
          <p:spPr>
            <a:xfrm>
              <a:off x="4949500" y="3520763"/>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9"/>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39"/>
          <p:cNvGrpSpPr/>
          <p:nvPr/>
        </p:nvGrpSpPr>
        <p:grpSpPr>
          <a:xfrm rot="2943301">
            <a:off x="7236583" y="3582151"/>
            <a:ext cx="741587" cy="1195427"/>
            <a:chOff x="510547" y="4000024"/>
            <a:chExt cx="741626" cy="1195489"/>
          </a:xfrm>
        </p:grpSpPr>
        <p:sp>
          <p:nvSpPr>
            <p:cNvPr id="1457" name="Google Shape;1457;p39"/>
            <p:cNvSpPr/>
            <p:nvPr/>
          </p:nvSpPr>
          <p:spPr>
            <a:xfrm rot="3521228">
              <a:off x="718991" y="46026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9"/>
            <p:cNvSpPr/>
            <p:nvPr/>
          </p:nvSpPr>
          <p:spPr>
            <a:xfrm rot="3521228">
              <a:off x="750341" y="47056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9"/>
            <p:cNvSpPr/>
            <p:nvPr/>
          </p:nvSpPr>
          <p:spPr>
            <a:xfrm rot="3521228">
              <a:off x="792815" y="46110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9"/>
            <p:cNvSpPr/>
            <p:nvPr/>
          </p:nvSpPr>
          <p:spPr>
            <a:xfrm rot="3521228">
              <a:off x="968227" y="47672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9"/>
            <p:cNvSpPr/>
            <p:nvPr/>
          </p:nvSpPr>
          <p:spPr>
            <a:xfrm rot="3521228">
              <a:off x="814499" y="47460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9"/>
            <p:cNvSpPr/>
            <p:nvPr/>
          </p:nvSpPr>
          <p:spPr>
            <a:xfrm rot="3521228">
              <a:off x="698772" y="49314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9"/>
            <p:cNvSpPr/>
            <p:nvPr/>
          </p:nvSpPr>
          <p:spPr>
            <a:xfrm rot="3521228">
              <a:off x="868664" y="46284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9"/>
            <p:cNvSpPr/>
            <p:nvPr/>
          </p:nvSpPr>
          <p:spPr>
            <a:xfrm rot="3521228">
              <a:off x="958561" y="44681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9"/>
            <p:cNvSpPr/>
            <p:nvPr/>
          </p:nvSpPr>
          <p:spPr>
            <a:xfrm rot="3521228">
              <a:off x="1071915" y="44754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9"/>
            <p:cNvSpPr/>
            <p:nvPr/>
          </p:nvSpPr>
          <p:spPr>
            <a:xfrm rot="3521228">
              <a:off x="829152" y="43932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9"/>
            <p:cNvSpPr/>
            <p:nvPr/>
          </p:nvSpPr>
          <p:spPr>
            <a:xfrm rot="3521228">
              <a:off x="1015556" y="43583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9"/>
            <p:cNvSpPr/>
            <p:nvPr/>
          </p:nvSpPr>
          <p:spPr>
            <a:xfrm rot="3521228">
              <a:off x="1029948" y="42437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9"/>
            <p:cNvSpPr/>
            <p:nvPr/>
          </p:nvSpPr>
          <p:spPr>
            <a:xfrm rot="3521228">
              <a:off x="1160244" y="40829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9"/>
            <p:cNvSpPr/>
            <p:nvPr/>
          </p:nvSpPr>
          <p:spPr>
            <a:xfrm rot="3521228">
              <a:off x="1224353" y="40061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9"/>
            <p:cNvSpPr/>
            <p:nvPr/>
          </p:nvSpPr>
          <p:spPr>
            <a:xfrm rot="3521228">
              <a:off x="853345" y="49228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9"/>
            <p:cNvSpPr/>
            <p:nvPr/>
          </p:nvSpPr>
          <p:spPr>
            <a:xfrm rot="3521228">
              <a:off x="565266" y="46879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9"/>
            <p:cNvSpPr/>
            <p:nvPr/>
          </p:nvSpPr>
          <p:spPr>
            <a:xfrm rot="3521228">
              <a:off x="599388" y="50800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9"/>
            <p:cNvSpPr/>
            <p:nvPr/>
          </p:nvSpPr>
          <p:spPr>
            <a:xfrm rot="3521228">
              <a:off x="513749" y="51571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5" name="Google Shape;1475;p39"/>
          <p:cNvSpPr/>
          <p:nvPr/>
        </p:nvSpPr>
        <p:spPr>
          <a:xfrm rot="-2700000">
            <a:off x="-658608" y="455099"/>
            <a:ext cx="2347027" cy="346447"/>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l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9"/>
          <p:cNvSpPr txBox="1">
            <a:spLocks noGrp="1"/>
          </p:cNvSpPr>
          <p:nvPr>
            <p:ph type="title"/>
          </p:nvPr>
        </p:nvSpPr>
        <p:spPr>
          <a:xfrm>
            <a:off x="2684300" y="1858750"/>
            <a:ext cx="4398300" cy="727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77" name="Google Shape;1477;p39"/>
          <p:cNvSpPr txBox="1">
            <a:spLocks noGrp="1"/>
          </p:cNvSpPr>
          <p:nvPr>
            <p:ph type="title" idx="2" hasCustomPrompt="1"/>
          </p:nvPr>
        </p:nvSpPr>
        <p:spPr>
          <a:xfrm>
            <a:off x="713225" y="1863975"/>
            <a:ext cx="1742400" cy="1197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78" name="Google Shape;1478;p39"/>
          <p:cNvSpPr txBox="1">
            <a:spLocks noGrp="1"/>
          </p:cNvSpPr>
          <p:nvPr>
            <p:ph type="subTitle" idx="1"/>
          </p:nvPr>
        </p:nvSpPr>
        <p:spPr>
          <a:xfrm>
            <a:off x="2684300" y="2586250"/>
            <a:ext cx="2561400" cy="63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solidFill>
                  <a:schemeClr val="l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1479" name="Google Shape;1479;p39"/>
          <p:cNvGrpSpPr/>
          <p:nvPr/>
        </p:nvGrpSpPr>
        <p:grpSpPr>
          <a:xfrm rot="2943301">
            <a:off x="6148558" y="3582151"/>
            <a:ext cx="741587" cy="1195427"/>
            <a:chOff x="510547" y="4000024"/>
            <a:chExt cx="741626" cy="1195489"/>
          </a:xfrm>
        </p:grpSpPr>
        <p:sp>
          <p:nvSpPr>
            <p:cNvPr id="1480" name="Google Shape;1480;p39"/>
            <p:cNvSpPr/>
            <p:nvPr/>
          </p:nvSpPr>
          <p:spPr>
            <a:xfrm rot="3521228">
              <a:off x="718991" y="46026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9"/>
            <p:cNvSpPr/>
            <p:nvPr/>
          </p:nvSpPr>
          <p:spPr>
            <a:xfrm rot="3521228">
              <a:off x="750341" y="47056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9"/>
            <p:cNvSpPr/>
            <p:nvPr/>
          </p:nvSpPr>
          <p:spPr>
            <a:xfrm rot="3521228">
              <a:off x="792815" y="46110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9"/>
            <p:cNvSpPr/>
            <p:nvPr/>
          </p:nvSpPr>
          <p:spPr>
            <a:xfrm rot="3521228">
              <a:off x="968227" y="47672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9"/>
            <p:cNvSpPr/>
            <p:nvPr/>
          </p:nvSpPr>
          <p:spPr>
            <a:xfrm rot="3521228">
              <a:off x="814499" y="47460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9"/>
            <p:cNvSpPr/>
            <p:nvPr/>
          </p:nvSpPr>
          <p:spPr>
            <a:xfrm rot="3521228">
              <a:off x="698772" y="49314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9"/>
            <p:cNvSpPr/>
            <p:nvPr/>
          </p:nvSpPr>
          <p:spPr>
            <a:xfrm rot="3521228">
              <a:off x="868664" y="46284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9"/>
            <p:cNvSpPr/>
            <p:nvPr/>
          </p:nvSpPr>
          <p:spPr>
            <a:xfrm rot="3521228">
              <a:off x="958561" y="44681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9"/>
            <p:cNvSpPr/>
            <p:nvPr/>
          </p:nvSpPr>
          <p:spPr>
            <a:xfrm rot="3521228">
              <a:off x="1071915" y="44754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9"/>
            <p:cNvSpPr/>
            <p:nvPr/>
          </p:nvSpPr>
          <p:spPr>
            <a:xfrm rot="3521228">
              <a:off x="829152" y="43932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rot="3521228">
              <a:off x="1015556" y="43583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9"/>
            <p:cNvSpPr/>
            <p:nvPr/>
          </p:nvSpPr>
          <p:spPr>
            <a:xfrm rot="3521228">
              <a:off x="1029948" y="42437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9"/>
            <p:cNvSpPr/>
            <p:nvPr/>
          </p:nvSpPr>
          <p:spPr>
            <a:xfrm rot="3521228">
              <a:off x="1160244" y="40829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9"/>
            <p:cNvSpPr/>
            <p:nvPr/>
          </p:nvSpPr>
          <p:spPr>
            <a:xfrm rot="3521228">
              <a:off x="1224353" y="40061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9"/>
            <p:cNvSpPr/>
            <p:nvPr/>
          </p:nvSpPr>
          <p:spPr>
            <a:xfrm rot="3521228">
              <a:off x="853345" y="49228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9"/>
            <p:cNvSpPr/>
            <p:nvPr/>
          </p:nvSpPr>
          <p:spPr>
            <a:xfrm rot="3521228">
              <a:off x="565266" y="46879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9"/>
            <p:cNvSpPr/>
            <p:nvPr/>
          </p:nvSpPr>
          <p:spPr>
            <a:xfrm rot="3521228">
              <a:off x="599388" y="50800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9"/>
            <p:cNvSpPr/>
            <p:nvPr/>
          </p:nvSpPr>
          <p:spPr>
            <a:xfrm rot="3521228">
              <a:off x="513749" y="51571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 name="Google Shape;1498;p39"/>
          <p:cNvSpPr/>
          <p:nvPr/>
        </p:nvSpPr>
        <p:spPr>
          <a:xfrm>
            <a:off x="5996895" y="-104126"/>
            <a:ext cx="3191964" cy="965824"/>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9" name="Google Shape;1499;p39"/>
          <p:cNvGrpSpPr/>
          <p:nvPr/>
        </p:nvGrpSpPr>
        <p:grpSpPr>
          <a:xfrm rot="3207471">
            <a:off x="1744711" y="200472"/>
            <a:ext cx="741608" cy="1195461"/>
            <a:chOff x="510547" y="4000024"/>
            <a:chExt cx="741626" cy="1195489"/>
          </a:xfrm>
        </p:grpSpPr>
        <p:sp>
          <p:nvSpPr>
            <p:cNvPr id="1500" name="Google Shape;1500;p39"/>
            <p:cNvSpPr/>
            <p:nvPr/>
          </p:nvSpPr>
          <p:spPr>
            <a:xfrm rot="3521228">
              <a:off x="718991" y="46026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9"/>
            <p:cNvSpPr/>
            <p:nvPr/>
          </p:nvSpPr>
          <p:spPr>
            <a:xfrm rot="3521228">
              <a:off x="750341" y="47056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9"/>
            <p:cNvSpPr/>
            <p:nvPr/>
          </p:nvSpPr>
          <p:spPr>
            <a:xfrm rot="3521228">
              <a:off x="792815" y="46110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9"/>
            <p:cNvSpPr/>
            <p:nvPr/>
          </p:nvSpPr>
          <p:spPr>
            <a:xfrm rot="3521228">
              <a:off x="968227" y="47672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9"/>
            <p:cNvSpPr/>
            <p:nvPr/>
          </p:nvSpPr>
          <p:spPr>
            <a:xfrm rot="3521228">
              <a:off x="814499" y="47460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9"/>
            <p:cNvSpPr/>
            <p:nvPr/>
          </p:nvSpPr>
          <p:spPr>
            <a:xfrm rot="3521228">
              <a:off x="698772" y="49314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9"/>
            <p:cNvSpPr/>
            <p:nvPr/>
          </p:nvSpPr>
          <p:spPr>
            <a:xfrm rot="3521228">
              <a:off x="868664" y="46284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9"/>
            <p:cNvSpPr/>
            <p:nvPr/>
          </p:nvSpPr>
          <p:spPr>
            <a:xfrm rot="3521228">
              <a:off x="958561" y="44681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rot="3521228">
              <a:off x="1071915" y="44754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rot="3521228">
              <a:off x="829152" y="43932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rot="3521228">
              <a:off x="1015556" y="43583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rot="3521228">
              <a:off x="1029948" y="42437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rot="3521228">
              <a:off x="1160244" y="40829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9"/>
            <p:cNvSpPr/>
            <p:nvPr/>
          </p:nvSpPr>
          <p:spPr>
            <a:xfrm rot="3521228">
              <a:off x="1224353" y="40061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9"/>
            <p:cNvSpPr/>
            <p:nvPr/>
          </p:nvSpPr>
          <p:spPr>
            <a:xfrm rot="3521228">
              <a:off x="853345" y="49228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rot="3521228">
              <a:off x="565266" y="46879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rot="3521228">
              <a:off x="599388" y="50800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rot="3521228">
              <a:off x="513749" y="51571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TITLE_AND_BODY_1_1_1">
    <p:bg>
      <p:bgPr>
        <a:solidFill>
          <a:schemeClr val="accent2"/>
        </a:solidFill>
        <a:effectLst/>
      </p:bgPr>
    </p:bg>
    <p:spTree>
      <p:nvGrpSpPr>
        <p:cNvPr id="1" name="Shape 2461"/>
        <p:cNvGrpSpPr/>
        <p:nvPr/>
      </p:nvGrpSpPr>
      <p:grpSpPr>
        <a:xfrm>
          <a:off x="0" y="0"/>
          <a:ext cx="0" cy="0"/>
          <a:chOff x="0" y="0"/>
          <a:chExt cx="0" cy="0"/>
        </a:xfrm>
      </p:grpSpPr>
      <p:sp>
        <p:nvSpPr>
          <p:cNvPr id="2462" name="Google Shape;2462;p60"/>
          <p:cNvSpPr/>
          <p:nvPr/>
        </p:nvSpPr>
        <p:spPr>
          <a:xfrm>
            <a:off x="2596700" y="878250"/>
            <a:ext cx="6547304" cy="4796171"/>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0"/>
          <p:cNvSpPr/>
          <p:nvPr/>
        </p:nvSpPr>
        <p:spPr>
          <a:xfrm rot="284115">
            <a:off x="2138764" y="4234861"/>
            <a:ext cx="1724961" cy="102421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4" name="Google Shape;2464;p60"/>
          <p:cNvGrpSpPr/>
          <p:nvPr/>
        </p:nvGrpSpPr>
        <p:grpSpPr>
          <a:xfrm>
            <a:off x="236975" y="3956900"/>
            <a:ext cx="745375" cy="1353225"/>
            <a:chOff x="255975" y="3937900"/>
            <a:chExt cx="745375" cy="1353225"/>
          </a:xfrm>
        </p:grpSpPr>
        <p:sp>
          <p:nvSpPr>
            <p:cNvPr id="2465" name="Google Shape;2465;p60"/>
            <p:cNvSpPr/>
            <p:nvPr/>
          </p:nvSpPr>
          <p:spPr>
            <a:xfrm>
              <a:off x="255975" y="3937900"/>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0"/>
            <p:cNvSpPr/>
            <p:nvPr/>
          </p:nvSpPr>
          <p:spPr>
            <a:xfrm>
              <a:off x="526850" y="4638950"/>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0"/>
            <p:cNvSpPr/>
            <p:nvPr/>
          </p:nvSpPr>
          <p:spPr>
            <a:xfrm>
              <a:off x="468725" y="4458425"/>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0"/>
            <p:cNvSpPr/>
            <p:nvPr/>
          </p:nvSpPr>
          <p:spPr>
            <a:xfrm>
              <a:off x="433950" y="4764225"/>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0"/>
            <p:cNvSpPr/>
            <p:nvPr/>
          </p:nvSpPr>
          <p:spPr>
            <a:xfrm>
              <a:off x="591325" y="4158825"/>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0" name="Google Shape;2470;p60"/>
          <p:cNvSpPr/>
          <p:nvPr/>
        </p:nvSpPr>
        <p:spPr>
          <a:xfrm rot="-5751256">
            <a:off x="7495312" y="3807617"/>
            <a:ext cx="1563199" cy="1281295"/>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0"/>
          <p:cNvSpPr/>
          <p:nvPr/>
        </p:nvSpPr>
        <p:spPr>
          <a:xfrm rot="-10339277">
            <a:off x="8199101" y="1062615"/>
            <a:ext cx="1169743" cy="588421"/>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0"/>
          <p:cNvSpPr/>
          <p:nvPr/>
        </p:nvSpPr>
        <p:spPr>
          <a:xfrm rot="-5400000">
            <a:off x="-757390" y="1088852"/>
            <a:ext cx="2127125" cy="643625"/>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0"/>
          <p:cNvSpPr/>
          <p:nvPr/>
        </p:nvSpPr>
        <p:spPr>
          <a:xfrm rot="10800000">
            <a:off x="-217991" y="347100"/>
            <a:ext cx="931205" cy="667529"/>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TITLE_AND_TWO_COLUMNS_1_4_1_2">
    <p:spTree>
      <p:nvGrpSpPr>
        <p:cNvPr id="1" name="Shape 2474"/>
        <p:cNvGrpSpPr/>
        <p:nvPr/>
      </p:nvGrpSpPr>
      <p:grpSpPr>
        <a:xfrm>
          <a:off x="0" y="0"/>
          <a:ext cx="0" cy="0"/>
          <a:chOff x="0" y="0"/>
          <a:chExt cx="0" cy="0"/>
        </a:xfrm>
      </p:grpSpPr>
      <p:sp>
        <p:nvSpPr>
          <p:cNvPr id="2475" name="Google Shape;2475;p61"/>
          <p:cNvSpPr/>
          <p:nvPr/>
        </p:nvSpPr>
        <p:spPr>
          <a:xfrm rot="5400000">
            <a:off x="7556147" y="120881"/>
            <a:ext cx="2766964" cy="837227"/>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1"/>
          <p:cNvSpPr/>
          <p:nvPr/>
        </p:nvSpPr>
        <p:spPr>
          <a:xfrm rot="3678335">
            <a:off x="-215883" y="4602760"/>
            <a:ext cx="1725044" cy="1024262"/>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1"/>
          <p:cNvSpPr/>
          <p:nvPr/>
        </p:nvSpPr>
        <p:spPr>
          <a:xfrm rot="5622700">
            <a:off x="-487869" y="416360"/>
            <a:ext cx="2269012" cy="1347170"/>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1"/>
          <p:cNvSpPr/>
          <p:nvPr/>
        </p:nvSpPr>
        <p:spPr>
          <a:xfrm rot="-2298006">
            <a:off x="308215" y="3605499"/>
            <a:ext cx="1563224" cy="1281315"/>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9" name="Google Shape;2479;p61"/>
          <p:cNvGrpSpPr/>
          <p:nvPr/>
        </p:nvGrpSpPr>
        <p:grpSpPr>
          <a:xfrm>
            <a:off x="8542847" y="-179901"/>
            <a:ext cx="741626" cy="1195489"/>
            <a:chOff x="510547" y="4000024"/>
            <a:chExt cx="741626" cy="1195489"/>
          </a:xfrm>
        </p:grpSpPr>
        <p:sp>
          <p:nvSpPr>
            <p:cNvPr id="2480" name="Google Shape;2480;p61"/>
            <p:cNvSpPr/>
            <p:nvPr/>
          </p:nvSpPr>
          <p:spPr>
            <a:xfrm rot="3521228">
              <a:off x="718991" y="46026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1"/>
            <p:cNvSpPr/>
            <p:nvPr/>
          </p:nvSpPr>
          <p:spPr>
            <a:xfrm rot="3521228">
              <a:off x="750341" y="47056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1"/>
            <p:cNvSpPr/>
            <p:nvPr/>
          </p:nvSpPr>
          <p:spPr>
            <a:xfrm rot="3521228">
              <a:off x="792815" y="46110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1"/>
            <p:cNvSpPr/>
            <p:nvPr/>
          </p:nvSpPr>
          <p:spPr>
            <a:xfrm rot="3521228">
              <a:off x="968227" y="47672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1"/>
            <p:cNvSpPr/>
            <p:nvPr/>
          </p:nvSpPr>
          <p:spPr>
            <a:xfrm rot="3521228">
              <a:off x="814499" y="47460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1"/>
            <p:cNvSpPr/>
            <p:nvPr/>
          </p:nvSpPr>
          <p:spPr>
            <a:xfrm rot="3521228">
              <a:off x="698772" y="49314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1"/>
            <p:cNvSpPr/>
            <p:nvPr/>
          </p:nvSpPr>
          <p:spPr>
            <a:xfrm rot="3521228">
              <a:off x="868664" y="46284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1"/>
            <p:cNvSpPr/>
            <p:nvPr/>
          </p:nvSpPr>
          <p:spPr>
            <a:xfrm rot="3521228">
              <a:off x="958561" y="44681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1"/>
            <p:cNvSpPr/>
            <p:nvPr/>
          </p:nvSpPr>
          <p:spPr>
            <a:xfrm rot="3521228">
              <a:off x="1071915" y="44754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1"/>
            <p:cNvSpPr/>
            <p:nvPr/>
          </p:nvSpPr>
          <p:spPr>
            <a:xfrm rot="3521228">
              <a:off x="829152" y="43932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1"/>
            <p:cNvSpPr/>
            <p:nvPr/>
          </p:nvSpPr>
          <p:spPr>
            <a:xfrm rot="3521228">
              <a:off x="1015556" y="43583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1"/>
            <p:cNvSpPr/>
            <p:nvPr/>
          </p:nvSpPr>
          <p:spPr>
            <a:xfrm rot="3521228">
              <a:off x="1029948" y="42437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1"/>
            <p:cNvSpPr/>
            <p:nvPr/>
          </p:nvSpPr>
          <p:spPr>
            <a:xfrm rot="3521228">
              <a:off x="1160244" y="40829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1"/>
            <p:cNvSpPr/>
            <p:nvPr/>
          </p:nvSpPr>
          <p:spPr>
            <a:xfrm rot="3521228">
              <a:off x="1224353" y="40061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1"/>
            <p:cNvSpPr/>
            <p:nvPr/>
          </p:nvSpPr>
          <p:spPr>
            <a:xfrm rot="3521228">
              <a:off x="853345" y="49228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1"/>
            <p:cNvSpPr/>
            <p:nvPr/>
          </p:nvSpPr>
          <p:spPr>
            <a:xfrm rot="3521228">
              <a:off x="565266" y="46879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1"/>
            <p:cNvSpPr/>
            <p:nvPr/>
          </p:nvSpPr>
          <p:spPr>
            <a:xfrm rot="3521228">
              <a:off x="599388" y="50800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1"/>
            <p:cNvSpPr/>
            <p:nvPr/>
          </p:nvSpPr>
          <p:spPr>
            <a:xfrm rot="3521228">
              <a:off x="513749" y="51571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8" name="Google Shape;2498;p61"/>
          <p:cNvSpPr/>
          <p:nvPr/>
        </p:nvSpPr>
        <p:spPr>
          <a:xfrm rot="8792422">
            <a:off x="7350672" y="4368151"/>
            <a:ext cx="2126910" cy="1697048"/>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9" name="Google Shape;2499;p61"/>
          <p:cNvGrpSpPr/>
          <p:nvPr/>
        </p:nvGrpSpPr>
        <p:grpSpPr>
          <a:xfrm>
            <a:off x="-586438" y="2246659"/>
            <a:ext cx="1395308" cy="1361806"/>
            <a:chOff x="-586438" y="2246659"/>
            <a:chExt cx="1395308" cy="1361806"/>
          </a:xfrm>
        </p:grpSpPr>
        <p:sp>
          <p:nvSpPr>
            <p:cNvPr id="2500" name="Google Shape;2500;p61"/>
            <p:cNvSpPr/>
            <p:nvPr/>
          </p:nvSpPr>
          <p:spPr>
            <a:xfrm rot="3361624">
              <a:off x="-354384" y="2400039"/>
              <a:ext cx="931198" cy="1055048"/>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1"/>
            <p:cNvSpPr/>
            <p:nvPr/>
          </p:nvSpPr>
          <p:spPr>
            <a:xfrm rot="3361624">
              <a:off x="316904" y="2857778"/>
              <a:ext cx="33025" cy="118625"/>
            </a:xfrm>
            <a:custGeom>
              <a:avLst/>
              <a:gdLst/>
              <a:ahLst/>
              <a:cxnLst/>
              <a:rect l="l" t="t" r="r" b="b"/>
              <a:pathLst>
                <a:path w="1321" h="4745" extrusionOk="0">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1"/>
            <p:cNvSpPr/>
            <p:nvPr/>
          </p:nvSpPr>
          <p:spPr>
            <a:xfrm rot="3361624">
              <a:off x="288699" y="2899478"/>
              <a:ext cx="38525" cy="261799"/>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1"/>
            <p:cNvSpPr/>
            <p:nvPr/>
          </p:nvSpPr>
          <p:spPr>
            <a:xfrm rot="3361624">
              <a:off x="2117" y="2853097"/>
              <a:ext cx="336899" cy="24437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1"/>
            <p:cNvSpPr/>
            <p:nvPr/>
          </p:nvSpPr>
          <p:spPr>
            <a:xfrm rot="3361624">
              <a:off x="220682" y="3011322"/>
              <a:ext cx="52250" cy="329399"/>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1"/>
            <p:cNvSpPr/>
            <p:nvPr/>
          </p:nvSpPr>
          <p:spPr>
            <a:xfrm rot="3361624">
              <a:off x="342169" y="2414139"/>
              <a:ext cx="236050" cy="617999"/>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38762"/>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1pPr>
            <a:lvl2pPr lvl="1">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2pPr>
            <a:lvl3pPr lvl="2">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3pPr>
            <a:lvl4pPr lvl="3">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4pPr>
            <a:lvl5pPr lvl="4">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5pPr>
            <a:lvl6pPr lvl="5">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6pPr>
            <a:lvl7pPr lvl="6">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7pPr>
            <a:lvl8pPr lvl="7">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8pPr>
            <a:lvl9pPr lvl="8">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1pPr>
            <a:lvl2pPr marL="914400" lvl="1"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2pPr>
            <a:lvl3pPr marL="1371600" lvl="2"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3pPr>
            <a:lvl4pPr marL="1828800" lvl="3"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4pPr>
            <a:lvl5pPr marL="2286000" lvl="4"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5pPr>
            <a:lvl6pPr marL="2743200" lvl="5"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6pPr>
            <a:lvl7pPr marL="3200400" lvl="6"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7pPr>
            <a:lvl8pPr marL="3657600" lvl="7"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8pPr>
            <a:lvl9pPr marL="4114800" lvl="8"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3" r:id="rId4"/>
    <p:sldLayoutId id="2147483685" r:id="rId5"/>
    <p:sldLayoutId id="2147483706" r:id="rId6"/>
    <p:sldLayoutId id="2147483707" r:id="rId7"/>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523"/>
        <p:cNvGrpSpPr/>
        <p:nvPr/>
      </p:nvGrpSpPr>
      <p:grpSpPr>
        <a:xfrm>
          <a:off x="0" y="0"/>
          <a:ext cx="0" cy="0"/>
          <a:chOff x="0" y="0"/>
          <a:chExt cx="0" cy="0"/>
        </a:xfrm>
      </p:grpSpPr>
      <p:sp>
        <p:nvSpPr>
          <p:cNvPr id="2525" name="Google Shape;2525;p69"/>
          <p:cNvSpPr txBox="1">
            <a:spLocks noGrp="1"/>
          </p:cNvSpPr>
          <p:nvPr>
            <p:ph type="subTitle" idx="1"/>
          </p:nvPr>
        </p:nvSpPr>
        <p:spPr>
          <a:xfrm>
            <a:off x="304800" y="2460220"/>
            <a:ext cx="8280400" cy="2193313"/>
          </a:xfrm>
          <a:prstGeom prst="rect">
            <a:avLst/>
          </a:prstGeom>
        </p:spPr>
        <p:txBody>
          <a:bodyPr spcFirstLastPara="1" wrap="square" lIns="91425" tIns="91425" rIns="91425" bIns="91425" anchor="t" anchorCtr="0">
            <a:noAutofit/>
          </a:bodyPr>
          <a:lstStyle/>
          <a:p>
            <a:pPr marL="0" lvl="0" indent="0"/>
            <a:r>
              <a:rPr lang="en-IN" sz="3200" b="1" dirty="0" smtClean="0"/>
              <a:t>EPICS</a:t>
            </a:r>
            <a:r>
              <a:rPr lang="en-IN" sz="3200" b="1" dirty="0"/>
              <a:t> (</a:t>
            </a:r>
            <a:r>
              <a:rPr lang="en-IN" sz="3200" b="1" dirty="0" smtClean="0"/>
              <a:t>DSN3099 - </a:t>
            </a:r>
            <a:r>
              <a:rPr lang="en-US" sz="3200" b="1" dirty="0"/>
              <a:t>Engineering Projects in Community Service</a:t>
            </a:r>
            <a:r>
              <a:rPr lang="en-IN" sz="3200" b="1" dirty="0" smtClean="0"/>
              <a:t>)</a:t>
            </a:r>
          </a:p>
          <a:p>
            <a:pPr marL="0" lvl="0" indent="0"/>
            <a:endParaRPr lang="en-IN" sz="3200" b="1" dirty="0"/>
          </a:p>
          <a:p>
            <a:pPr marL="0" lvl="0" indent="0"/>
            <a:r>
              <a:rPr lang="en-IN" sz="3200" b="1" dirty="0" smtClean="0"/>
              <a:t>REVIEW 2</a:t>
            </a:r>
          </a:p>
          <a:p>
            <a:pPr marL="0" lvl="0" indent="0"/>
            <a:r>
              <a:rPr lang="en-IN" sz="1800" b="1" dirty="0" smtClean="0"/>
              <a:t>GROUP 268</a:t>
            </a:r>
            <a:endParaRPr sz="18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152" y="165055"/>
            <a:ext cx="4425696" cy="16611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25"/>
                                        </p:tgtEl>
                                        <p:attrNameLst>
                                          <p:attrName>style.visibility</p:attrName>
                                        </p:attrNameLst>
                                      </p:cBhvr>
                                      <p:to>
                                        <p:strVal val="visible"/>
                                      </p:to>
                                    </p:set>
                                    <p:animEffect transition="in" filter="fade">
                                      <p:cBhvr>
                                        <p:cTn id="7" dur="1000"/>
                                        <p:tgtEl>
                                          <p:spTgt spid="2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1" name="Google Shape;2531;p70"/>
          <p:cNvSpPr txBox="1">
            <a:spLocks noGrp="1"/>
          </p:cNvSpPr>
          <p:nvPr>
            <p:ph type="subTitle" idx="1"/>
          </p:nvPr>
        </p:nvSpPr>
        <p:spPr>
          <a:xfrm>
            <a:off x="709875" y="1135200"/>
            <a:ext cx="7719300" cy="3473400"/>
          </a:xfrm>
          <a:prstGeom prst="rect">
            <a:avLst/>
          </a:prstGeom>
        </p:spPr>
        <p:txBody>
          <a:bodyPr spcFirstLastPara="1" wrap="square" lIns="91425" tIns="91425" rIns="91425" bIns="91425" anchor="t" anchorCtr="0">
            <a:noAutofit/>
          </a:bodyPr>
          <a:lstStyle/>
          <a:p>
            <a:r>
              <a:rPr lang="en-US" dirty="0"/>
              <a:t>Additionally, researchers have emphasized the importance of preprocessing techniques and feature extraction methods in enhancing the performance of CNN models for plant disease detection. By carefully curating training datasets and optimizing model architectures, researchers have been able to improve the robustness and generalization capabilities of CNN-based disease detection systems</a:t>
            </a:r>
            <a:r>
              <a:rPr lang="en-US" dirty="0" smtClean="0"/>
              <a:t>.</a:t>
            </a:r>
          </a:p>
          <a:p>
            <a:endParaRPr lang="en-US" dirty="0"/>
          </a:p>
          <a:p>
            <a:endParaRPr lang="en-US" dirty="0"/>
          </a:p>
          <a:p>
            <a:r>
              <a:rPr lang="en-US" dirty="0"/>
              <a:t>Overall, the literature on plant disease detection using CNNs highlights the potential of this approach to revolutionize agricultural practices. By providing automated, efficient, and accurate solutions for disease identification, CNNs offer valuable tools for farmers and agricultural professionals to monitor and manage crop health effectively. However, ongoing research is needed to address challenges such as dataset diversity, model generalization, and real-world applicability, ensuring the continued advancement of CNN-based plant disease detection systems.</a:t>
            </a:r>
          </a:p>
          <a:p>
            <a:pPr marL="0" lvl="0" indent="0">
              <a:buNone/>
            </a:pPr>
            <a:endParaRPr sz="1400" dirty="0"/>
          </a:p>
        </p:txBody>
      </p:sp>
      <p:sp>
        <p:nvSpPr>
          <p:cNvPr id="5" name="Google Shape;2525;p69"/>
          <p:cNvSpPr txBox="1">
            <a:spLocks/>
          </p:cNvSpPr>
          <p:nvPr/>
        </p:nvSpPr>
        <p:spPr>
          <a:xfrm>
            <a:off x="429325" y="253469"/>
            <a:ext cx="8280400" cy="685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200"/>
              <a:buFont typeface="Barlow Semi Condensed"/>
              <a:buChar char="●"/>
              <a:defRPr sz="12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9pPr>
          </a:lstStyle>
          <a:p>
            <a:pPr marL="0" indent="0" algn="ctr">
              <a:buNone/>
            </a:pPr>
            <a:r>
              <a:rPr lang="en-IN" sz="2800" b="1" dirty="0"/>
              <a:t>LITERATURE REVIEW</a:t>
            </a:r>
            <a:endParaRPr lang="en-US" sz="2800" b="1" dirty="0"/>
          </a:p>
        </p:txBody>
      </p:sp>
    </p:spTree>
    <p:extLst>
      <p:ext uri="{BB962C8B-B14F-4D97-AF65-F5344CB8AC3E}">
        <p14:creationId xmlns:p14="http://schemas.microsoft.com/office/powerpoint/2010/main" val="258232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1" name="Google Shape;2531;p70"/>
          <p:cNvSpPr txBox="1">
            <a:spLocks noGrp="1"/>
          </p:cNvSpPr>
          <p:nvPr>
            <p:ph type="subTitle" idx="1"/>
          </p:nvPr>
        </p:nvSpPr>
        <p:spPr>
          <a:xfrm>
            <a:off x="709875" y="1135200"/>
            <a:ext cx="7719300" cy="3473400"/>
          </a:xfrm>
          <a:prstGeom prst="rect">
            <a:avLst/>
          </a:prstGeom>
        </p:spPr>
        <p:txBody>
          <a:bodyPr spcFirstLastPara="1" wrap="square" lIns="91425" tIns="91425" rIns="91425" bIns="91425" anchor="t" anchorCtr="0">
            <a:noAutofit/>
          </a:bodyPr>
          <a:lstStyle/>
          <a:p>
            <a:pPr marL="0" lvl="0" indent="0">
              <a:buNone/>
            </a:pPr>
            <a:r>
              <a:rPr lang="en-IN" b="1" dirty="0"/>
              <a:t>J. </a:t>
            </a:r>
            <a:r>
              <a:rPr lang="en-IN" b="1" dirty="0" err="1"/>
              <a:t>Kolli</a:t>
            </a:r>
            <a:r>
              <a:rPr lang="en-IN" b="1" dirty="0"/>
              <a:t>, D. M. </a:t>
            </a:r>
            <a:r>
              <a:rPr lang="en-IN" b="1" dirty="0" err="1"/>
              <a:t>Vamsi</a:t>
            </a:r>
            <a:r>
              <a:rPr lang="en-IN" b="1" dirty="0"/>
              <a:t>, and V. M. </a:t>
            </a:r>
            <a:r>
              <a:rPr lang="en-IN" b="1" dirty="0" err="1"/>
              <a:t>Manikandan</a:t>
            </a:r>
            <a:r>
              <a:rPr lang="en-IN" b="1" dirty="0"/>
              <a:t>, "Plant Disease Detection using Convolutional Neural Network," presented at the 2021 IEEE Bombay Section Signature Conference (IBSSC), Gwalior, India, 2021, pp. 1-6, </a:t>
            </a:r>
            <a:r>
              <a:rPr lang="en-IN" b="1" dirty="0" err="1"/>
              <a:t>doi</a:t>
            </a:r>
            <a:r>
              <a:rPr lang="en-IN" b="1" dirty="0"/>
              <a:t>: 10.1109/IBSSC53889.2021.9673493</a:t>
            </a:r>
            <a:r>
              <a:rPr lang="en-IN" b="1" dirty="0" smtClean="0"/>
              <a:t>.</a:t>
            </a:r>
          </a:p>
          <a:p>
            <a:pPr marL="0" lvl="0" indent="0">
              <a:buNone/>
            </a:pPr>
            <a:endParaRPr lang="en-IN" b="1" dirty="0"/>
          </a:p>
          <a:p>
            <a:pPr marL="0" lvl="0" indent="0">
              <a:buNone/>
            </a:pPr>
            <a:endParaRPr lang="en-IN" b="1" dirty="0" smtClean="0"/>
          </a:p>
          <a:p>
            <a:r>
              <a:rPr lang="en-US" dirty="0"/>
              <a:t>This paper presents a study on the application of Convolutional Neural Networks (CNNs) for automated plant disease detection. The authors developed a CNN model trained on a dataset of images containing healthy and diseased plant leaves.</a:t>
            </a:r>
          </a:p>
          <a:p>
            <a:r>
              <a:rPr lang="en-US" dirty="0"/>
              <a:t>The study likely involved collecting and preprocessing a dataset of plant images, including steps such as image acquisition, labeling, and normalization. The authors may have utilized techniques such as data augmentation and transfer learning to improve the model's performance.</a:t>
            </a:r>
          </a:p>
          <a:p>
            <a:r>
              <a:rPr lang="en-US" dirty="0"/>
              <a:t>Evaluation of the CNN model probably included metrics such as accuracy, precision, recall, and F1 score. The authors likely compared their model's performance against existing methods or benchmarks to demonstrate its effectiveness.</a:t>
            </a:r>
          </a:p>
          <a:p>
            <a:r>
              <a:rPr lang="en-US" dirty="0"/>
              <a:t>The paper likely discusses potential applications of the developed CNN model, such as real-time disease detection in agricultural fields, enabling farmers to take timely actions to prevent crop losses.</a:t>
            </a:r>
          </a:p>
          <a:p>
            <a:pPr marL="0" lvl="0" indent="0">
              <a:buNone/>
            </a:pPr>
            <a:endParaRPr lang="en-IN" sz="1400" b="1" dirty="0"/>
          </a:p>
          <a:p>
            <a:pPr marL="0" lvl="0" indent="0">
              <a:buNone/>
            </a:pPr>
            <a:endParaRPr sz="1400" b="1" dirty="0"/>
          </a:p>
        </p:txBody>
      </p:sp>
      <p:sp>
        <p:nvSpPr>
          <p:cNvPr id="5" name="Google Shape;2525;p69"/>
          <p:cNvSpPr txBox="1">
            <a:spLocks/>
          </p:cNvSpPr>
          <p:nvPr/>
        </p:nvSpPr>
        <p:spPr>
          <a:xfrm>
            <a:off x="429325" y="253469"/>
            <a:ext cx="8280400" cy="685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200"/>
              <a:buFont typeface="Barlow Semi Condensed"/>
              <a:buChar char="●"/>
              <a:defRPr sz="12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9pPr>
          </a:lstStyle>
          <a:p>
            <a:pPr marL="0" indent="0" algn="ctr">
              <a:buNone/>
            </a:pPr>
            <a:r>
              <a:rPr lang="en-IN" sz="2800" b="1" dirty="0"/>
              <a:t>LITERATURE REVIEW</a:t>
            </a:r>
            <a:endParaRPr lang="en-US" sz="2800" b="1" dirty="0"/>
          </a:p>
        </p:txBody>
      </p:sp>
    </p:spTree>
    <p:extLst>
      <p:ext uri="{BB962C8B-B14F-4D97-AF65-F5344CB8AC3E}">
        <p14:creationId xmlns:p14="http://schemas.microsoft.com/office/powerpoint/2010/main" val="377158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1" name="Google Shape;2531;p70"/>
          <p:cNvSpPr txBox="1">
            <a:spLocks noGrp="1"/>
          </p:cNvSpPr>
          <p:nvPr>
            <p:ph type="subTitle" idx="1"/>
          </p:nvPr>
        </p:nvSpPr>
        <p:spPr>
          <a:xfrm>
            <a:off x="709875" y="1135200"/>
            <a:ext cx="7719300" cy="3473400"/>
          </a:xfrm>
          <a:prstGeom prst="rect">
            <a:avLst/>
          </a:prstGeom>
        </p:spPr>
        <p:txBody>
          <a:bodyPr spcFirstLastPara="1" wrap="square" lIns="91425" tIns="91425" rIns="91425" bIns="91425" anchor="t" anchorCtr="0">
            <a:noAutofit/>
          </a:bodyPr>
          <a:lstStyle/>
          <a:p>
            <a:pPr marL="0" lvl="0" indent="0">
              <a:buNone/>
            </a:pPr>
            <a:endParaRPr lang="en-IN" sz="1400" b="1" dirty="0"/>
          </a:p>
          <a:p>
            <a:pPr marL="0" lvl="0" indent="0">
              <a:buNone/>
            </a:pPr>
            <a:r>
              <a:rPr lang="en-IN" b="1" dirty="0"/>
              <a:t>G. Shrestha, </a:t>
            </a:r>
            <a:r>
              <a:rPr lang="en-IN" b="1" dirty="0" err="1"/>
              <a:t>Deepsikha</a:t>
            </a:r>
            <a:r>
              <a:rPr lang="en-IN" b="1" dirty="0"/>
              <a:t>, M. Das, and N. </a:t>
            </a:r>
            <a:r>
              <a:rPr lang="en-IN" b="1" dirty="0" err="1"/>
              <a:t>Dey</a:t>
            </a:r>
            <a:r>
              <a:rPr lang="en-IN" b="1" dirty="0"/>
              <a:t>, "Plant Disease Detection Using CNN," presented at the 2020 IEEE Applied Signal Processing Conference (ASPCON), Kolkata, India, 2020, pp. 109-113, </a:t>
            </a:r>
            <a:r>
              <a:rPr lang="en-IN" b="1" dirty="0" err="1"/>
              <a:t>doi</a:t>
            </a:r>
            <a:r>
              <a:rPr lang="en-IN" b="1" dirty="0"/>
              <a:t>: 10.1109/ASPCON49795.2020.9276722</a:t>
            </a:r>
            <a:r>
              <a:rPr lang="en-IN" b="1" dirty="0" smtClean="0"/>
              <a:t>.</a:t>
            </a:r>
          </a:p>
          <a:p>
            <a:pPr marL="0" lvl="0" indent="0">
              <a:buNone/>
            </a:pPr>
            <a:endParaRPr lang="en-IN" sz="1400" b="1" dirty="0"/>
          </a:p>
          <a:p>
            <a:r>
              <a:rPr lang="en-US" dirty="0"/>
              <a:t>This paper presents another approach to using CNNs for plant disease detection. The authors may have focused on specific aspects such as feature extraction, model architecture, or dataset composition to improve the accuracy and efficiency of their CNN model.</a:t>
            </a:r>
          </a:p>
          <a:p>
            <a:r>
              <a:rPr lang="en-US" dirty="0"/>
              <a:t>Similar to the first paper, the evaluation of the CNN model's performance likely involved rigorous testing and comparison with other methods or benchmarks.</a:t>
            </a:r>
          </a:p>
          <a:p>
            <a:r>
              <a:rPr lang="en-US" dirty="0"/>
              <a:t>The paper may also discuss practical considerations for deploying the CNN-based disease detection system, such as computational requirements, scalability, and usability in real-world agricultural settings.</a:t>
            </a:r>
          </a:p>
          <a:p>
            <a:r>
              <a:rPr lang="en-US" dirty="0"/>
              <a:t>Additionally, the authors might have explored future directions for research, including potential enhancements to the CNN model, integration with other technologies, or application in related domains such as precision agriculture or crop management.</a:t>
            </a:r>
          </a:p>
          <a:p>
            <a:pPr marL="0" lvl="0" indent="0">
              <a:buNone/>
            </a:pPr>
            <a:endParaRPr sz="1400" b="1" dirty="0"/>
          </a:p>
        </p:txBody>
      </p:sp>
      <p:sp>
        <p:nvSpPr>
          <p:cNvPr id="5" name="Google Shape;2525;p69"/>
          <p:cNvSpPr txBox="1">
            <a:spLocks/>
          </p:cNvSpPr>
          <p:nvPr/>
        </p:nvSpPr>
        <p:spPr>
          <a:xfrm>
            <a:off x="429325" y="253469"/>
            <a:ext cx="8280400" cy="685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200"/>
              <a:buFont typeface="Barlow Semi Condensed"/>
              <a:buChar char="●"/>
              <a:defRPr sz="12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9pPr>
          </a:lstStyle>
          <a:p>
            <a:pPr marL="0" indent="0" algn="ctr">
              <a:buNone/>
            </a:pPr>
            <a:r>
              <a:rPr lang="en-IN" sz="2800" b="1" dirty="0"/>
              <a:t>LITERATURE REVIEW</a:t>
            </a:r>
            <a:endParaRPr lang="en-US" sz="2800" b="1" dirty="0"/>
          </a:p>
        </p:txBody>
      </p:sp>
    </p:spTree>
    <p:extLst>
      <p:ext uri="{BB962C8B-B14F-4D97-AF65-F5344CB8AC3E}">
        <p14:creationId xmlns:p14="http://schemas.microsoft.com/office/powerpoint/2010/main" val="187096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1" name="Google Shape;2531;p70"/>
          <p:cNvSpPr txBox="1">
            <a:spLocks noGrp="1"/>
          </p:cNvSpPr>
          <p:nvPr>
            <p:ph type="subTitle" idx="1"/>
          </p:nvPr>
        </p:nvSpPr>
        <p:spPr>
          <a:xfrm>
            <a:off x="709875" y="1522550"/>
            <a:ext cx="7719300" cy="3473400"/>
          </a:xfrm>
          <a:prstGeom prst="rect">
            <a:avLst/>
          </a:prstGeom>
        </p:spPr>
        <p:txBody>
          <a:bodyPr spcFirstLastPara="1" wrap="square" lIns="91425" tIns="91425" rIns="91425" bIns="91425" anchor="t" anchorCtr="0">
            <a:noAutofit/>
          </a:bodyPr>
          <a:lstStyle/>
          <a:p>
            <a:r>
              <a:rPr lang="en-US" b="1" dirty="0" smtClean="0"/>
              <a:t>Resource </a:t>
            </a:r>
            <a:r>
              <a:rPr lang="en-US" b="1" dirty="0"/>
              <a:t>Cost &amp; Access:</a:t>
            </a:r>
            <a:r>
              <a:rPr lang="en-US" dirty="0"/>
              <a:t> Affordable hardware, software, and reliable internet are crucial, especially for resource-limited areas.</a:t>
            </a:r>
          </a:p>
          <a:p>
            <a:r>
              <a:rPr lang="en-US" b="1" dirty="0"/>
              <a:t>Power &amp; Connectivity:</a:t>
            </a:r>
            <a:r>
              <a:rPr lang="en-US" dirty="0"/>
              <a:t> Consistent power and internet access are essential for system functionality, particularly in rural settings.</a:t>
            </a:r>
          </a:p>
          <a:p>
            <a:r>
              <a:rPr lang="en-US" b="1" dirty="0"/>
              <a:t>User Skills &amp; Adoption:</a:t>
            </a:r>
            <a:r>
              <a:rPr lang="en-US" dirty="0"/>
              <a:t> Farmer and extension worker literacy, digital skills, and openness to new technologies are vital for successful implementation.</a:t>
            </a:r>
          </a:p>
          <a:p>
            <a:r>
              <a:rPr lang="en-US" b="1" dirty="0"/>
              <a:t>Crop &amp; Disease Complexity:</a:t>
            </a:r>
            <a:r>
              <a:rPr lang="en-US" dirty="0"/>
              <a:t> System needs to handle diverse crops, diseases, and pests with varying symptoms across different environments.</a:t>
            </a:r>
          </a:p>
          <a:p>
            <a:r>
              <a:rPr lang="en-US" b="1" dirty="0"/>
              <a:t>Data Quality &amp; Ethics:</a:t>
            </a:r>
            <a:r>
              <a:rPr lang="en-US" dirty="0"/>
              <a:t> High-quality, diverse data with accurate labels is needed for training reliable machine learning models, while adhering to ethical and legal considerations.</a:t>
            </a:r>
          </a:p>
          <a:p>
            <a:r>
              <a:rPr lang="en-US" b="1" dirty="0"/>
              <a:t>Model Accuracy &amp; </a:t>
            </a:r>
            <a:r>
              <a:rPr lang="en-US" b="1" dirty="0" err="1"/>
              <a:t>Explainability</a:t>
            </a:r>
            <a:r>
              <a:rPr lang="en-US" b="1" dirty="0"/>
              <a:t>:</a:t>
            </a:r>
            <a:r>
              <a:rPr lang="en-US" dirty="0"/>
              <a:t> The system needs to deliver accurate and interpretable results for effective disease management and user trust.</a:t>
            </a:r>
          </a:p>
          <a:p>
            <a:r>
              <a:rPr lang="en-US" b="1" dirty="0"/>
              <a:t>Integration &amp; Compatibility:</a:t>
            </a:r>
            <a:r>
              <a:rPr lang="en-US" dirty="0"/>
              <a:t> Seamless integration with existing agricultural practices ensures smooth adoption and complements existing workflows.</a:t>
            </a:r>
          </a:p>
          <a:p>
            <a:pPr marL="0" lvl="0" indent="0">
              <a:buNone/>
            </a:pPr>
            <a:endParaRPr sz="1400" dirty="0"/>
          </a:p>
        </p:txBody>
      </p:sp>
      <p:sp>
        <p:nvSpPr>
          <p:cNvPr id="5" name="Google Shape;2525;p69"/>
          <p:cNvSpPr txBox="1">
            <a:spLocks/>
          </p:cNvSpPr>
          <p:nvPr/>
        </p:nvSpPr>
        <p:spPr>
          <a:xfrm>
            <a:off x="429325" y="443969"/>
            <a:ext cx="8280400" cy="685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200"/>
              <a:buFont typeface="Barlow Semi Condensed"/>
              <a:buChar char="●"/>
              <a:defRPr sz="12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9pPr>
          </a:lstStyle>
          <a:p>
            <a:r>
              <a:rPr lang="en-US" sz="2400" b="1" dirty="0"/>
              <a:t>Factors Affecting the Feasibility of Disease Detection Systems in Agriculture</a:t>
            </a:r>
          </a:p>
        </p:txBody>
      </p:sp>
    </p:spTree>
    <p:extLst>
      <p:ext uri="{BB962C8B-B14F-4D97-AF65-F5344CB8AC3E}">
        <p14:creationId xmlns:p14="http://schemas.microsoft.com/office/powerpoint/2010/main" val="183920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1" name="Google Shape;2531;p70"/>
          <p:cNvSpPr txBox="1">
            <a:spLocks noGrp="1"/>
          </p:cNvSpPr>
          <p:nvPr>
            <p:ph type="subTitle" idx="1"/>
          </p:nvPr>
        </p:nvSpPr>
        <p:spPr>
          <a:xfrm>
            <a:off x="1458025" y="1187450"/>
            <a:ext cx="6223000" cy="2578100"/>
          </a:xfrm>
          <a:prstGeom prst="rect">
            <a:avLst/>
          </a:prstGeom>
        </p:spPr>
        <p:txBody>
          <a:bodyPr spcFirstLastPara="1" wrap="square" lIns="91425" tIns="91425" rIns="91425" bIns="91425" anchor="t" anchorCtr="0">
            <a:noAutofit/>
          </a:bodyPr>
          <a:lstStyle/>
          <a:p>
            <a:r>
              <a:rPr lang="en-US" sz="2400" dirty="0"/>
              <a:t>Image Acquisition and </a:t>
            </a:r>
            <a:r>
              <a:rPr lang="en-US" sz="2400" dirty="0" smtClean="0"/>
              <a:t>Preprocessing</a:t>
            </a:r>
          </a:p>
          <a:p>
            <a:endParaRPr lang="en-US" sz="2400" dirty="0"/>
          </a:p>
          <a:p>
            <a:r>
              <a:rPr lang="en-US" sz="2400" dirty="0"/>
              <a:t>Disease Classification and </a:t>
            </a:r>
            <a:r>
              <a:rPr lang="en-US" sz="2400" dirty="0" smtClean="0"/>
              <a:t>Reporting</a:t>
            </a:r>
          </a:p>
          <a:p>
            <a:endParaRPr lang="en-US" sz="2400" dirty="0"/>
          </a:p>
          <a:p>
            <a:r>
              <a:rPr lang="en-US" sz="2400" dirty="0"/>
              <a:t>CNN Model Development and </a:t>
            </a:r>
            <a:r>
              <a:rPr lang="en-US" sz="2400" dirty="0" smtClean="0"/>
              <a:t>Training</a:t>
            </a:r>
          </a:p>
          <a:p>
            <a:endParaRPr lang="en-US" sz="2400" dirty="0"/>
          </a:p>
          <a:p>
            <a:r>
              <a:rPr lang="en-US" sz="2400" dirty="0"/>
              <a:t>System Integration and Deployment</a:t>
            </a:r>
          </a:p>
          <a:p>
            <a:pPr marL="0" lvl="0" indent="0">
              <a:buNone/>
            </a:pPr>
            <a:endParaRPr sz="1400" b="1" dirty="0"/>
          </a:p>
        </p:txBody>
      </p:sp>
      <p:sp>
        <p:nvSpPr>
          <p:cNvPr id="5" name="Google Shape;2525;p69"/>
          <p:cNvSpPr txBox="1">
            <a:spLocks/>
          </p:cNvSpPr>
          <p:nvPr/>
        </p:nvSpPr>
        <p:spPr>
          <a:xfrm>
            <a:off x="429325" y="253469"/>
            <a:ext cx="8280400" cy="685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200"/>
              <a:buFont typeface="Barlow Semi Condensed"/>
              <a:buChar char="●"/>
              <a:defRPr sz="12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9pPr>
          </a:lstStyle>
          <a:p>
            <a:pPr marL="0" indent="0" algn="ctr">
              <a:buNone/>
            </a:pPr>
            <a:r>
              <a:rPr lang="en-US" sz="3600" b="1" dirty="0" smtClean="0"/>
              <a:t>MODULE DESCRIPTION</a:t>
            </a:r>
            <a:endParaRPr lang="en-US" sz="3600" b="1" dirty="0"/>
          </a:p>
        </p:txBody>
      </p:sp>
    </p:spTree>
    <p:extLst>
      <p:ext uri="{BB962C8B-B14F-4D97-AF65-F5344CB8AC3E}">
        <p14:creationId xmlns:p14="http://schemas.microsoft.com/office/powerpoint/2010/main" val="172729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1" name="Google Shape;2531;p70"/>
          <p:cNvSpPr txBox="1">
            <a:spLocks noGrp="1"/>
          </p:cNvSpPr>
          <p:nvPr>
            <p:ph type="subTitle" idx="1"/>
          </p:nvPr>
        </p:nvSpPr>
        <p:spPr>
          <a:xfrm>
            <a:off x="863600" y="1117600"/>
            <a:ext cx="7651750" cy="2965450"/>
          </a:xfrm>
          <a:prstGeom prst="rect">
            <a:avLst/>
          </a:prstGeom>
        </p:spPr>
        <p:txBody>
          <a:bodyPr spcFirstLastPara="1" wrap="square" lIns="91425" tIns="91425" rIns="91425" bIns="91425" anchor="t" anchorCtr="0">
            <a:noAutofit/>
          </a:bodyPr>
          <a:lstStyle/>
          <a:p>
            <a:r>
              <a:rPr lang="en-US" dirty="0" err="1"/>
              <a:t>Streamlit</a:t>
            </a:r>
            <a:r>
              <a:rPr lang="en-US" dirty="0"/>
              <a:t> is utilized in this module to create a user-friendly interface for image acquisition. Users can upload images directly through the </a:t>
            </a:r>
            <a:r>
              <a:rPr lang="en-US" dirty="0" err="1"/>
              <a:t>Streamlit</a:t>
            </a:r>
            <a:r>
              <a:rPr lang="en-US" dirty="0"/>
              <a:t> application, which serves as the image source</a:t>
            </a:r>
            <a:r>
              <a:rPr lang="en-US" dirty="0" smtClean="0"/>
              <a:t>.</a:t>
            </a:r>
          </a:p>
          <a:p>
            <a:endParaRPr lang="en-US" dirty="0"/>
          </a:p>
          <a:p>
            <a:r>
              <a:rPr lang="en-US" dirty="0" err="1"/>
              <a:t>TensorFlow</a:t>
            </a:r>
            <a:r>
              <a:rPr lang="en-US" dirty="0"/>
              <a:t>-CPU is employed for image preprocessing tasks such as resizing and normalization. These operations ensure that the images are prepared appropriately before being fed into the CNN model</a:t>
            </a:r>
            <a:r>
              <a:rPr lang="en-US" dirty="0" smtClean="0"/>
              <a:t>.</a:t>
            </a:r>
          </a:p>
          <a:p>
            <a:endParaRPr lang="en-US" dirty="0"/>
          </a:p>
          <a:p>
            <a:r>
              <a:rPr lang="en-US" dirty="0"/>
              <a:t>Pillow library is used for image manipulation during preprocessing. It provides functionalities for tasks like resizing, cropping, and adjusting image quality, ensuring that the images are standardized for analysis</a:t>
            </a:r>
            <a:r>
              <a:rPr lang="en-US" dirty="0" smtClean="0"/>
              <a:t>.</a:t>
            </a:r>
          </a:p>
          <a:p>
            <a:endParaRPr lang="en-US" dirty="0"/>
          </a:p>
          <a:p>
            <a:r>
              <a:rPr lang="en-US" dirty="0"/>
              <a:t>Data augmentation techniques, if implemented, can be integrated using </a:t>
            </a:r>
            <a:r>
              <a:rPr lang="en-US" dirty="0" err="1"/>
              <a:t>TensorFlow</a:t>
            </a:r>
            <a:r>
              <a:rPr lang="en-US" dirty="0"/>
              <a:t>-CPU to augment the dataset and improve the robustness of the CNN model</a:t>
            </a:r>
          </a:p>
          <a:p>
            <a:pPr marL="0" lvl="0" indent="0">
              <a:buNone/>
            </a:pPr>
            <a:endParaRPr sz="1400" b="1" dirty="0"/>
          </a:p>
        </p:txBody>
      </p:sp>
      <p:sp>
        <p:nvSpPr>
          <p:cNvPr id="5" name="Google Shape;2525;p69"/>
          <p:cNvSpPr txBox="1">
            <a:spLocks/>
          </p:cNvSpPr>
          <p:nvPr/>
        </p:nvSpPr>
        <p:spPr>
          <a:xfrm>
            <a:off x="429325" y="253469"/>
            <a:ext cx="8280400" cy="685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200"/>
              <a:buFont typeface="Barlow Semi Condensed"/>
              <a:buChar char="●"/>
              <a:defRPr sz="12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9pPr>
          </a:lstStyle>
          <a:p>
            <a:pPr marL="0" indent="0" algn="ctr">
              <a:buNone/>
            </a:pPr>
            <a:r>
              <a:rPr lang="en-US" sz="2800" b="1" dirty="0"/>
              <a:t>IMAGE ACQUISITION AND PREPROCESSING</a:t>
            </a:r>
          </a:p>
        </p:txBody>
      </p:sp>
    </p:spTree>
    <p:extLst>
      <p:ext uri="{BB962C8B-B14F-4D97-AF65-F5344CB8AC3E}">
        <p14:creationId xmlns:p14="http://schemas.microsoft.com/office/powerpoint/2010/main" val="151136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1" name="Google Shape;2531;p70"/>
          <p:cNvSpPr txBox="1">
            <a:spLocks noGrp="1"/>
          </p:cNvSpPr>
          <p:nvPr>
            <p:ph type="subTitle" idx="1"/>
          </p:nvPr>
        </p:nvSpPr>
        <p:spPr>
          <a:xfrm>
            <a:off x="743650" y="1301750"/>
            <a:ext cx="7651750" cy="2965450"/>
          </a:xfrm>
          <a:prstGeom prst="rect">
            <a:avLst/>
          </a:prstGeom>
        </p:spPr>
        <p:txBody>
          <a:bodyPr spcFirstLastPara="1" wrap="square" lIns="91425" tIns="91425" rIns="91425" bIns="91425" anchor="t" anchorCtr="0">
            <a:noAutofit/>
          </a:bodyPr>
          <a:lstStyle/>
          <a:p>
            <a:r>
              <a:rPr lang="en-US" dirty="0" err="1"/>
              <a:t>Streamlit</a:t>
            </a:r>
            <a:r>
              <a:rPr lang="en-US" dirty="0"/>
              <a:t> is leveraged again in this module to display the classification results and report them to the user in a clear and understandable format through the web application</a:t>
            </a:r>
            <a:r>
              <a:rPr lang="en-US" dirty="0" smtClean="0"/>
              <a:t>.</a:t>
            </a:r>
          </a:p>
          <a:p>
            <a:endParaRPr lang="en-US" dirty="0"/>
          </a:p>
          <a:p>
            <a:r>
              <a:rPr lang="en-US" dirty="0" err="1"/>
              <a:t>TensorFlow</a:t>
            </a:r>
            <a:r>
              <a:rPr lang="en-US" dirty="0"/>
              <a:t>-CPU is utilized to execute the trained CNN model for disease classification. The model analyzes the preprocessed images and makes predictions about the presence of diseases</a:t>
            </a:r>
            <a:r>
              <a:rPr lang="en-US" dirty="0" smtClean="0"/>
              <a:t>.</a:t>
            </a:r>
          </a:p>
          <a:p>
            <a:endParaRPr lang="en-US" dirty="0"/>
          </a:p>
          <a:p>
            <a:r>
              <a:rPr lang="en-US" dirty="0"/>
              <a:t>Pillow may be used in this module for any additional image processing tasks that are required before or after classification, such as generating visualizations or enhancing image quality</a:t>
            </a:r>
            <a:r>
              <a:rPr lang="en-US" dirty="0" smtClean="0"/>
              <a:t>.</a:t>
            </a:r>
          </a:p>
          <a:p>
            <a:endParaRPr lang="en-US" dirty="0"/>
          </a:p>
          <a:p>
            <a:r>
              <a:rPr lang="en-US" dirty="0" err="1"/>
              <a:t>SQLAlchemy</a:t>
            </a:r>
            <a:r>
              <a:rPr lang="en-US" dirty="0"/>
              <a:t> can be integrated into the reporting system for storing and managing classification results in a database, enabling users to access historical data and track disease patterns over time.</a:t>
            </a:r>
          </a:p>
          <a:p>
            <a:pPr marL="0" lvl="0" indent="0">
              <a:buNone/>
            </a:pPr>
            <a:endParaRPr sz="1400" b="1" dirty="0"/>
          </a:p>
        </p:txBody>
      </p:sp>
      <p:sp>
        <p:nvSpPr>
          <p:cNvPr id="5" name="Google Shape;2525;p69"/>
          <p:cNvSpPr txBox="1">
            <a:spLocks/>
          </p:cNvSpPr>
          <p:nvPr/>
        </p:nvSpPr>
        <p:spPr>
          <a:xfrm>
            <a:off x="429325" y="253469"/>
            <a:ext cx="8280400" cy="685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200"/>
              <a:buFont typeface="Barlow Semi Condensed"/>
              <a:buChar char="●"/>
              <a:defRPr sz="12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9pPr>
          </a:lstStyle>
          <a:p>
            <a:pPr marL="0" indent="0" algn="ctr">
              <a:buNone/>
            </a:pPr>
            <a:r>
              <a:rPr lang="en-US" sz="2800" b="1"/>
              <a:t>DISEASE CLASSIFICATION AND REPORTING</a:t>
            </a:r>
            <a:endParaRPr lang="en-US" sz="2800" b="1" dirty="0"/>
          </a:p>
        </p:txBody>
      </p:sp>
    </p:spTree>
    <p:extLst>
      <p:ext uri="{BB962C8B-B14F-4D97-AF65-F5344CB8AC3E}">
        <p14:creationId xmlns:p14="http://schemas.microsoft.com/office/powerpoint/2010/main" val="284714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1" name="Google Shape;2531;p70"/>
          <p:cNvSpPr txBox="1">
            <a:spLocks noGrp="1"/>
          </p:cNvSpPr>
          <p:nvPr>
            <p:ph type="subTitle" idx="1"/>
          </p:nvPr>
        </p:nvSpPr>
        <p:spPr>
          <a:xfrm>
            <a:off x="743650" y="1301750"/>
            <a:ext cx="7651750" cy="2965450"/>
          </a:xfrm>
          <a:prstGeom prst="rect">
            <a:avLst/>
          </a:prstGeom>
        </p:spPr>
        <p:txBody>
          <a:bodyPr spcFirstLastPara="1" wrap="square" lIns="91425" tIns="91425" rIns="91425" bIns="91425" anchor="t" anchorCtr="0">
            <a:noAutofit/>
          </a:bodyPr>
          <a:lstStyle/>
          <a:p>
            <a:r>
              <a:rPr lang="en-US" dirty="0" err="1"/>
              <a:t>TensorFlow</a:t>
            </a:r>
            <a:r>
              <a:rPr lang="en-US" dirty="0"/>
              <a:t>-CPU is the primary library used for developing and training the CNN model. It provides extensive support for building and training deep learning models, including CNNs, on CPU hardware</a:t>
            </a:r>
            <a:r>
              <a:rPr lang="en-US" dirty="0" smtClean="0"/>
              <a:t>.</a:t>
            </a:r>
          </a:p>
          <a:p>
            <a:endParaRPr lang="en-US" dirty="0"/>
          </a:p>
          <a:p>
            <a:r>
              <a:rPr lang="en-US" dirty="0"/>
              <a:t>Pillow may be used during model development for visualizing training data, inspecting images, and debugging preprocessing pipelines</a:t>
            </a:r>
            <a:r>
              <a:rPr lang="en-US" dirty="0" smtClean="0"/>
              <a:t>.</a:t>
            </a:r>
          </a:p>
          <a:p>
            <a:endParaRPr lang="en-US" dirty="0"/>
          </a:p>
          <a:p>
            <a:r>
              <a:rPr lang="en-US" dirty="0" err="1"/>
              <a:t>SQLAlchemy</a:t>
            </a:r>
            <a:r>
              <a:rPr lang="en-US" dirty="0"/>
              <a:t> is not directly involved in this module but may be used to manage datasets, experiment logs, or model checkpoints in a database if required for tracking training progress and results.</a:t>
            </a:r>
          </a:p>
          <a:p>
            <a:pPr marL="0" lvl="0" indent="0">
              <a:buNone/>
            </a:pPr>
            <a:endParaRPr sz="1400" b="1" dirty="0"/>
          </a:p>
        </p:txBody>
      </p:sp>
      <p:sp>
        <p:nvSpPr>
          <p:cNvPr id="5" name="Google Shape;2525;p69"/>
          <p:cNvSpPr txBox="1">
            <a:spLocks/>
          </p:cNvSpPr>
          <p:nvPr/>
        </p:nvSpPr>
        <p:spPr>
          <a:xfrm>
            <a:off x="429325" y="253469"/>
            <a:ext cx="8280400" cy="685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200"/>
              <a:buFont typeface="Barlow Semi Condensed"/>
              <a:buChar char="●"/>
              <a:defRPr sz="12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9pPr>
          </a:lstStyle>
          <a:p>
            <a:pPr marL="0" indent="0" algn="ctr">
              <a:buNone/>
            </a:pPr>
            <a:r>
              <a:rPr lang="en-US" sz="2800" b="1" dirty="0"/>
              <a:t>CNN MODEL DEVELOPMENT AND </a:t>
            </a:r>
            <a:r>
              <a:rPr lang="en-US" sz="2800" b="1" dirty="0" smtClean="0"/>
              <a:t>TRAINING</a:t>
            </a:r>
            <a:endParaRPr lang="en-US" sz="2800" b="1" dirty="0"/>
          </a:p>
        </p:txBody>
      </p:sp>
      <p:pic>
        <p:nvPicPr>
          <p:cNvPr id="3" name="Picture 2"/>
          <p:cNvPicPr>
            <a:picLocks noChangeAspect="1"/>
          </p:cNvPicPr>
          <p:nvPr/>
        </p:nvPicPr>
        <p:blipFill>
          <a:blip r:embed="rId3"/>
          <a:stretch>
            <a:fillRect/>
          </a:stretch>
        </p:blipFill>
        <p:spPr>
          <a:xfrm>
            <a:off x="2741518" y="3328988"/>
            <a:ext cx="3656013" cy="1443972"/>
          </a:xfrm>
          <a:prstGeom prst="rect">
            <a:avLst/>
          </a:prstGeom>
        </p:spPr>
      </p:pic>
    </p:spTree>
    <p:extLst>
      <p:ext uri="{BB962C8B-B14F-4D97-AF65-F5344CB8AC3E}">
        <p14:creationId xmlns:p14="http://schemas.microsoft.com/office/powerpoint/2010/main" val="176082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1" name="Google Shape;2531;p70"/>
          <p:cNvSpPr txBox="1">
            <a:spLocks noGrp="1"/>
          </p:cNvSpPr>
          <p:nvPr>
            <p:ph type="subTitle" idx="1"/>
          </p:nvPr>
        </p:nvSpPr>
        <p:spPr>
          <a:xfrm>
            <a:off x="743650" y="1301750"/>
            <a:ext cx="7651750" cy="2965450"/>
          </a:xfrm>
          <a:prstGeom prst="rect">
            <a:avLst/>
          </a:prstGeom>
        </p:spPr>
        <p:txBody>
          <a:bodyPr spcFirstLastPara="1" wrap="square" lIns="91425" tIns="91425" rIns="91425" bIns="91425" anchor="t" anchorCtr="0">
            <a:noAutofit/>
          </a:bodyPr>
          <a:lstStyle/>
          <a:p>
            <a:r>
              <a:rPr lang="en-US" dirty="0" err="1"/>
              <a:t>Streamlit</a:t>
            </a:r>
            <a:r>
              <a:rPr lang="en-US" dirty="0"/>
              <a:t> is crucial for deployment in this module, serving as the platform for hosting the user interface and deploying the complete plant disease detection system as a web application</a:t>
            </a:r>
            <a:r>
              <a:rPr lang="en-US" dirty="0" smtClean="0"/>
              <a:t>.</a:t>
            </a:r>
          </a:p>
          <a:p>
            <a:endParaRPr lang="en-US" dirty="0"/>
          </a:p>
          <a:p>
            <a:r>
              <a:rPr lang="en-US" dirty="0" err="1"/>
              <a:t>TensorFlow</a:t>
            </a:r>
            <a:r>
              <a:rPr lang="en-US" dirty="0"/>
              <a:t>-CPU remains essential for executing the trained CNN model within the deployed system, ensuring that disease detection can be performed in real-time</a:t>
            </a:r>
            <a:r>
              <a:rPr lang="en-US" dirty="0" smtClean="0"/>
              <a:t>.</a:t>
            </a:r>
          </a:p>
          <a:p>
            <a:endParaRPr lang="en-US" dirty="0"/>
          </a:p>
          <a:p>
            <a:r>
              <a:rPr lang="en-US" dirty="0"/>
              <a:t>Pillow may be used during deployment for any on-the-fly image processing tasks required to handle user-uploaded images within the </a:t>
            </a:r>
            <a:r>
              <a:rPr lang="en-US" dirty="0" err="1"/>
              <a:t>Streamlit</a:t>
            </a:r>
            <a:r>
              <a:rPr lang="en-US" dirty="0"/>
              <a:t> application</a:t>
            </a:r>
            <a:r>
              <a:rPr lang="en-US" dirty="0" smtClean="0"/>
              <a:t>.</a:t>
            </a:r>
          </a:p>
          <a:p>
            <a:endParaRPr lang="en-US" dirty="0"/>
          </a:p>
          <a:p>
            <a:r>
              <a:rPr lang="en-US" dirty="0" err="1"/>
              <a:t>SQLAlchemy</a:t>
            </a:r>
            <a:r>
              <a:rPr lang="en-US" dirty="0"/>
              <a:t> is not directly involved in deployment but may be utilized for managing any database interactions or backend operations required by the deployed system, such as user authentication, data storage, or logging.</a:t>
            </a:r>
          </a:p>
          <a:p>
            <a:pPr marL="0" lvl="0" indent="0">
              <a:buNone/>
            </a:pPr>
            <a:endParaRPr sz="1400" b="1" dirty="0"/>
          </a:p>
        </p:txBody>
      </p:sp>
      <p:sp>
        <p:nvSpPr>
          <p:cNvPr id="5" name="Google Shape;2525;p69"/>
          <p:cNvSpPr txBox="1">
            <a:spLocks/>
          </p:cNvSpPr>
          <p:nvPr/>
        </p:nvSpPr>
        <p:spPr>
          <a:xfrm>
            <a:off x="429325" y="253469"/>
            <a:ext cx="8280400" cy="685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200"/>
              <a:buFont typeface="Barlow Semi Condensed"/>
              <a:buChar char="●"/>
              <a:defRPr sz="12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9pPr>
          </a:lstStyle>
          <a:p>
            <a:pPr marL="0" indent="0" algn="ctr">
              <a:buNone/>
            </a:pPr>
            <a:r>
              <a:rPr lang="en-US" sz="2800" b="1" dirty="0"/>
              <a:t>SYSTEM INTEGRATION AND </a:t>
            </a:r>
            <a:r>
              <a:rPr lang="en-US" sz="2800" b="1" dirty="0" smtClean="0"/>
              <a:t>DEPLOYMENT</a:t>
            </a:r>
            <a:endParaRPr lang="en-US" sz="2800" b="1" dirty="0"/>
          </a:p>
        </p:txBody>
      </p:sp>
    </p:spTree>
    <p:extLst>
      <p:ext uri="{BB962C8B-B14F-4D97-AF65-F5344CB8AC3E}">
        <p14:creationId xmlns:p14="http://schemas.microsoft.com/office/powerpoint/2010/main" val="112046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5" name="Google Shape;2525;p69"/>
          <p:cNvSpPr txBox="1">
            <a:spLocks/>
          </p:cNvSpPr>
          <p:nvPr/>
        </p:nvSpPr>
        <p:spPr>
          <a:xfrm>
            <a:off x="429325" y="253469"/>
            <a:ext cx="8280400" cy="685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200"/>
              <a:buFont typeface="Barlow Semi Condensed"/>
              <a:buChar char="●"/>
              <a:defRPr sz="12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9pPr>
          </a:lstStyle>
          <a:p>
            <a:pPr marL="0" indent="0" algn="ctr">
              <a:buNone/>
            </a:pPr>
            <a:r>
              <a:rPr lang="en-US" sz="2800" b="1" dirty="0" smtClean="0"/>
              <a:t>MODULE WORKFLOW</a:t>
            </a:r>
            <a:endParaRPr lang="en-US" sz="2800" b="1" dirty="0"/>
          </a:p>
        </p:txBody>
      </p:sp>
      <p:pic>
        <p:nvPicPr>
          <p:cNvPr id="4" name="Google Shape;264;p29"/>
          <p:cNvPicPr preferRelativeResize="0"/>
          <p:nvPr/>
        </p:nvPicPr>
        <p:blipFill rotWithShape="1">
          <a:blip r:embed="rId3">
            <a:alphaModFix/>
          </a:blip>
          <a:srcRect/>
          <a:stretch/>
        </p:blipFill>
        <p:spPr>
          <a:xfrm>
            <a:off x="2400400" y="990600"/>
            <a:ext cx="4338249" cy="3670300"/>
          </a:xfrm>
          <a:prstGeom prst="rect">
            <a:avLst/>
          </a:prstGeom>
          <a:noFill/>
          <a:ln>
            <a:noFill/>
          </a:ln>
        </p:spPr>
      </p:pic>
    </p:spTree>
    <p:extLst>
      <p:ext uri="{BB962C8B-B14F-4D97-AF65-F5344CB8AC3E}">
        <p14:creationId xmlns:p14="http://schemas.microsoft.com/office/powerpoint/2010/main" val="154844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523"/>
        <p:cNvGrpSpPr/>
        <p:nvPr/>
      </p:nvGrpSpPr>
      <p:grpSpPr>
        <a:xfrm>
          <a:off x="0" y="0"/>
          <a:ext cx="0" cy="0"/>
          <a:chOff x="0" y="0"/>
          <a:chExt cx="0" cy="0"/>
        </a:xfrm>
      </p:grpSpPr>
      <p:sp>
        <p:nvSpPr>
          <p:cNvPr id="2525" name="Google Shape;2525;p69"/>
          <p:cNvSpPr txBox="1">
            <a:spLocks noGrp="1"/>
          </p:cNvSpPr>
          <p:nvPr>
            <p:ph type="subTitle" idx="1"/>
          </p:nvPr>
        </p:nvSpPr>
        <p:spPr>
          <a:xfrm>
            <a:off x="469900" y="879070"/>
            <a:ext cx="8280400" cy="2193313"/>
          </a:xfrm>
          <a:prstGeom prst="rect">
            <a:avLst/>
          </a:prstGeom>
        </p:spPr>
        <p:txBody>
          <a:bodyPr spcFirstLastPara="1" wrap="square" lIns="91425" tIns="91425" rIns="91425" bIns="91425" anchor="t" anchorCtr="0">
            <a:noAutofit/>
          </a:bodyPr>
          <a:lstStyle/>
          <a:p>
            <a:pPr marL="0" lvl="0" indent="0"/>
            <a:r>
              <a:rPr lang="en-IN" sz="7200" b="1" dirty="0" smtClean="0"/>
              <a:t>Bahaar.AI</a:t>
            </a:r>
          </a:p>
        </p:txBody>
      </p:sp>
      <p:sp>
        <p:nvSpPr>
          <p:cNvPr id="4" name="Google Shape;2525;p69"/>
          <p:cNvSpPr txBox="1">
            <a:spLocks/>
          </p:cNvSpPr>
          <p:nvPr/>
        </p:nvSpPr>
        <p:spPr>
          <a:xfrm>
            <a:off x="2533650" y="2246213"/>
            <a:ext cx="6318250" cy="21933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Voces"/>
              <a:buNone/>
              <a:defRPr sz="1750" b="0" i="0" u="none" strike="noStrike" cap="none">
                <a:solidFill>
                  <a:schemeClr val="lt1"/>
                </a:solidFill>
                <a:latin typeface="Voces"/>
                <a:ea typeface="Voces"/>
                <a:cs typeface="Voces"/>
                <a:sym typeface="Voces"/>
              </a:defRPr>
            </a:lvl1pPr>
            <a:lvl2pPr marL="914400" marR="0" lvl="1"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2pPr>
            <a:lvl3pPr marL="1371600" marR="0" lvl="2"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3pPr>
            <a:lvl4pPr marL="1828800" marR="0" lvl="3"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4pPr>
            <a:lvl5pPr marL="2286000" marR="0" lvl="4"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5pPr>
            <a:lvl6pPr marL="2743200" marR="0" lvl="5"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6pPr>
            <a:lvl7pPr marL="3200400" marR="0" lvl="6"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7pPr>
            <a:lvl8pPr marL="3657600" marR="0" lvl="7"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8pPr>
            <a:lvl9pPr marL="4114800" marR="0" lvl="8"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9pPr>
          </a:lstStyle>
          <a:p>
            <a:pPr marL="0" indent="0"/>
            <a:r>
              <a:rPr lang="en-US" sz="2000" b="1" dirty="0" smtClean="0"/>
              <a:t>        DR. BHUMIKA CHOKSI </a:t>
            </a:r>
            <a:r>
              <a:rPr lang="en-US" sz="1000" b="1" dirty="0" smtClean="0"/>
              <a:t>(</a:t>
            </a:r>
            <a:r>
              <a:rPr lang="en-IN" sz="1000" dirty="0" smtClean="0"/>
              <a:t>Assistant Professor)</a:t>
            </a:r>
          </a:p>
          <a:p>
            <a:pPr marL="0" indent="0"/>
            <a:r>
              <a:rPr lang="en-IN" sz="2000" b="1" dirty="0" smtClean="0"/>
              <a:t>            DR. AMIT KUMAR SINGH </a:t>
            </a:r>
            <a:r>
              <a:rPr lang="en-US" sz="1000" b="1" dirty="0"/>
              <a:t>(</a:t>
            </a:r>
            <a:r>
              <a:rPr lang="en-IN" sz="1000" dirty="0"/>
              <a:t>Assistant </a:t>
            </a:r>
            <a:r>
              <a:rPr lang="en-IN" sz="1000" dirty="0" smtClean="0"/>
              <a:t>Professor)</a:t>
            </a:r>
          </a:p>
          <a:p>
            <a:pPr marL="0" indent="0"/>
            <a:r>
              <a:rPr lang="en-IN" sz="2000" b="1" dirty="0" smtClean="0"/>
              <a:t>DR. SONJOY PAN </a:t>
            </a:r>
            <a:r>
              <a:rPr lang="en-US" sz="1000" b="1" dirty="0" smtClean="0"/>
              <a:t>(</a:t>
            </a:r>
            <a:r>
              <a:rPr lang="en-IN" sz="1000" dirty="0"/>
              <a:t>Assistant Professor)</a:t>
            </a:r>
          </a:p>
          <a:p>
            <a:pPr marL="0" indent="0"/>
            <a:r>
              <a:rPr lang="en-IN" sz="1800" dirty="0" smtClean="0"/>
              <a:t> </a:t>
            </a:r>
          </a:p>
        </p:txBody>
      </p:sp>
      <p:sp>
        <p:nvSpPr>
          <p:cNvPr id="5" name="Google Shape;2525;p69"/>
          <p:cNvSpPr txBox="1">
            <a:spLocks/>
          </p:cNvSpPr>
          <p:nvPr/>
        </p:nvSpPr>
        <p:spPr>
          <a:xfrm>
            <a:off x="781050" y="2246213"/>
            <a:ext cx="2914650" cy="21933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Voces"/>
              <a:buNone/>
              <a:defRPr sz="1750" b="0" i="0" u="none" strike="noStrike" cap="none">
                <a:solidFill>
                  <a:schemeClr val="lt1"/>
                </a:solidFill>
                <a:latin typeface="Voces"/>
                <a:ea typeface="Voces"/>
                <a:cs typeface="Voces"/>
                <a:sym typeface="Voces"/>
              </a:defRPr>
            </a:lvl1pPr>
            <a:lvl2pPr marL="914400" marR="0" lvl="1"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2pPr>
            <a:lvl3pPr marL="1371600" marR="0" lvl="2"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3pPr>
            <a:lvl4pPr marL="1828800" marR="0" lvl="3"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4pPr>
            <a:lvl5pPr marL="2286000" marR="0" lvl="4"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5pPr>
            <a:lvl6pPr marL="2743200" marR="0" lvl="5"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6pPr>
            <a:lvl7pPr marL="3200400" marR="0" lvl="6"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7pPr>
            <a:lvl8pPr marL="3657600" marR="0" lvl="7"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8pPr>
            <a:lvl9pPr marL="4114800" marR="0" lvl="8" indent="-330200" algn="ctr" rtl="0">
              <a:lnSpc>
                <a:spcPct val="100000"/>
              </a:lnSpc>
              <a:spcBef>
                <a:spcPts val="0"/>
              </a:spcBef>
              <a:spcAft>
                <a:spcPts val="0"/>
              </a:spcAft>
              <a:buClr>
                <a:schemeClr val="dk1"/>
              </a:buClr>
              <a:buSzPts val="2800"/>
              <a:buFont typeface="Voces"/>
              <a:buNone/>
              <a:defRPr sz="2800" b="0" i="0" u="none" strike="noStrike" cap="none">
                <a:solidFill>
                  <a:schemeClr val="dk1"/>
                </a:solidFill>
                <a:latin typeface="Voces"/>
                <a:ea typeface="Voces"/>
                <a:cs typeface="Voces"/>
                <a:sym typeface="Voces"/>
              </a:defRPr>
            </a:lvl9pPr>
          </a:lstStyle>
          <a:p>
            <a:pPr marL="0" indent="0" algn="l"/>
            <a:r>
              <a:rPr lang="en-US" sz="2000" b="1" dirty="0" smtClean="0"/>
              <a:t>SUPERVISOR   :   </a:t>
            </a:r>
          </a:p>
          <a:p>
            <a:pPr marL="0" indent="0" algn="l"/>
            <a:r>
              <a:rPr lang="en-IN" sz="2000" b="1" dirty="0" smtClean="0"/>
              <a:t>REVIEWER 1    :</a:t>
            </a:r>
            <a:endParaRPr lang="en-IN" sz="1000" dirty="0"/>
          </a:p>
          <a:p>
            <a:pPr marL="0" indent="0" algn="l"/>
            <a:r>
              <a:rPr lang="en-IN" sz="2000" b="1" dirty="0" smtClean="0"/>
              <a:t>REVIEWER 2   :</a:t>
            </a:r>
            <a:endParaRPr lang="en-IN" sz="1800"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4852" y="139655"/>
            <a:ext cx="1666748" cy="625613"/>
          </a:xfrm>
          <a:prstGeom prst="rect">
            <a:avLst/>
          </a:prstGeom>
        </p:spPr>
      </p:pic>
    </p:spTree>
    <p:extLst>
      <p:ext uri="{BB962C8B-B14F-4D97-AF65-F5344CB8AC3E}">
        <p14:creationId xmlns:p14="http://schemas.microsoft.com/office/powerpoint/2010/main" val="339552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25"/>
                                        </p:tgtEl>
                                        <p:attrNameLst>
                                          <p:attrName>style.visibility</p:attrName>
                                        </p:attrNameLst>
                                      </p:cBhvr>
                                      <p:to>
                                        <p:strVal val="visible"/>
                                      </p:to>
                                    </p:set>
                                    <p:animEffect transition="in" filter="fade">
                                      <p:cBhvr>
                                        <p:cTn id="7" dur="1000"/>
                                        <p:tgtEl>
                                          <p:spTgt spid="252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5" name="Google Shape;2525;p69"/>
          <p:cNvSpPr txBox="1">
            <a:spLocks/>
          </p:cNvSpPr>
          <p:nvPr/>
        </p:nvSpPr>
        <p:spPr>
          <a:xfrm>
            <a:off x="429325" y="253469"/>
            <a:ext cx="8280400" cy="685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200"/>
              <a:buFont typeface="Barlow Semi Condensed"/>
              <a:buChar char="●"/>
              <a:defRPr sz="12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9pPr>
          </a:lstStyle>
          <a:p>
            <a:pPr marL="0" indent="0" algn="ctr">
              <a:buNone/>
            </a:pPr>
            <a:r>
              <a:rPr lang="en-US" sz="2800" b="1" dirty="0" smtClean="0"/>
              <a:t>TASKFLOW</a:t>
            </a:r>
            <a:endParaRPr lang="en-US" sz="2800" b="1" dirty="0"/>
          </a:p>
        </p:txBody>
      </p:sp>
      <p:pic>
        <p:nvPicPr>
          <p:cNvPr id="6" name="Google Shape;277;p31"/>
          <p:cNvPicPr preferRelativeResize="0"/>
          <p:nvPr/>
        </p:nvPicPr>
        <p:blipFill rotWithShape="1">
          <a:blip r:embed="rId3">
            <a:alphaModFix/>
          </a:blip>
          <a:srcRect/>
          <a:stretch/>
        </p:blipFill>
        <p:spPr>
          <a:xfrm>
            <a:off x="2334341" y="938785"/>
            <a:ext cx="4237910" cy="3804423"/>
          </a:xfrm>
          <a:prstGeom prst="rect">
            <a:avLst/>
          </a:prstGeom>
          <a:noFill/>
          <a:ln>
            <a:noFill/>
          </a:ln>
        </p:spPr>
      </p:pic>
    </p:spTree>
    <p:extLst>
      <p:ext uri="{BB962C8B-B14F-4D97-AF65-F5344CB8AC3E}">
        <p14:creationId xmlns:p14="http://schemas.microsoft.com/office/powerpoint/2010/main" val="304435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5" name="Google Shape;2525;p69"/>
          <p:cNvSpPr txBox="1">
            <a:spLocks/>
          </p:cNvSpPr>
          <p:nvPr/>
        </p:nvSpPr>
        <p:spPr>
          <a:xfrm>
            <a:off x="429325" y="253469"/>
            <a:ext cx="8280400" cy="685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200"/>
              <a:buFont typeface="Barlow Semi Condensed"/>
              <a:buChar char="●"/>
              <a:defRPr sz="12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9pPr>
          </a:lstStyle>
          <a:p>
            <a:pPr marL="0" indent="0" algn="ctr">
              <a:buNone/>
            </a:pPr>
            <a:r>
              <a:rPr lang="en-US" sz="2800" b="1"/>
              <a:t>ARCHITECTURE</a:t>
            </a:r>
            <a:endParaRPr lang="en-US" sz="2800" b="1" dirty="0"/>
          </a:p>
        </p:txBody>
      </p:sp>
      <p:pic>
        <p:nvPicPr>
          <p:cNvPr id="4" name="Google Shape;302;p35"/>
          <p:cNvPicPr preferRelativeResize="0"/>
          <p:nvPr/>
        </p:nvPicPr>
        <p:blipFill rotWithShape="1">
          <a:blip r:embed="rId3">
            <a:alphaModFix/>
          </a:blip>
          <a:srcRect/>
          <a:stretch/>
        </p:blipFill>
        <p:spPr>
          <a:xfrm>
            <a:off x="1108162" y="938785"/>
            <a:ext cx="6922725" cy="3400450"/>
          </a:xfrm>
          <a:prstGeom prst="rect">
            <a:avLst/>
          </a:prstGeom>
          <a:noFill/>
          <a:ln>
            <a:noFill/>
          </a:ln>
        </p:spPr>
      </p:pic>
    </p:spTree>
    <p:extLst>
      <p:ext uri="{BB962C8B-B14F-4D97-AF65-F5344CB8AC3E}">
        <p14:creationId xmlns:p14="http://schemas.microsoft.com/office/powerpoint/2010/main" val="217962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1" name="Google Shape;2531;p70"/>
          <p:cNvSpPr txBox="1">
            <a:spLocks noGrp="1"/>
          </p:cNvSpPr>
          <p:nvPr>
            <p:ph type="subTitle" idx="1"/>
          </p:nvPr>
        </p:nvSpPr>
        <p:spPr>
          <a:xfrm>
            <a:off x="292800" y="938785"/>
            <a:ext cx="8553450" cy="2965450"/>
          </a:xfrm>
          <a:prstGeom prst="rect">
            <a:avLst/>
          </a:prstGeom>
        </p:spPr>
        <p:txBody>
          <a:bodyPr spcFirstLastPara="1" wrap="square" lIns="91425" tIns="91425" rIns="91425" bIns="91425" anchor="t" anchorCtr="0">
            <a:noAutofit/>
          </a:bodyPr>
          <a:lstStyle/>
          <a:p>
            <a:r>
              <a:rPr lang="en-US" b="1" dirty="0"/>
              <a:t>Improved Disease Diagnosis:</a:t>
            </a:r>
            <a:r>
              <a:rPr lang="en-US" dirty="0"/>
              <a:t> Deep learning boosts accuracy in identifying plant diseases from images</a:t>
            </a:r>
            <a:r>
              <a:rPr lang="en-US" dirty="0" smtClean="0"/>
              <a:t>.</a:t>
            </a:r>
          </a:p>
          <a:p>
            <a:endParaRPr lang="en-US" dirty="0"/>
          </a:p>
          <a:p>
            <a:r>
              <a:rPr lang="en-US" b="1" dirty="0"/>
              <a:t>Smart Disease Detection </a:t>
            </a:r>
            <a:r>
              <a:rPr lang="en-US" b="1" dirty="0" smtClean="0"/>
              <a:t>Proposal</a:t>
            </a:r>
            <a:r>
              <a:rPr lang="en-US" b="1" dirty="0"/>
              <a:t>:</a:t>
            </a:r>
            <a:r>
              <a:rPr lang="en-US" dirty="0"/>
              <a:t> Combining computer vision and machine learning for efficient disease spotting in agriculture</a:t>
            </a:r>
            <a:r>
              <a:rPr lang="en-US" dirty="0" smtClean="0"/>
              <a:t>.</a:t>
            </a:r>
          </a:p>
          <a:p>
            <a:endParaRPr lang="en-US" dirty="0"/>
          </a:p>
          <a:p>
            <a:r>
              <a:rPr lang="en-US" b="1" dirty="0"/>
              <a:t>AI System for Tomato Disease Detection:</a:t>
            </a:r>
            <a:r>
              <a:rPr lang="en-US" dirty="0"/>
              <a:t> An AI system identifies tomato leaf diseases using image-based machine learning</a:t>
            </a:r>
            <a:r>
              <a:rPr lang="en-US" dirty="0" smtClean="0"/>
              <a:t>.</a:t>
            </a:r>
          </a:p>
          <a:p>
            <a:endParaRPr lang="en-US" dirty="0"/>
          </a:p>
          <a:p>
            <a:r>
              <a:rPr lang="en-US" b="1" dirty="0"/>
              <a:t>K-means Clustering for Disease Detection:</a:t>
            </a:r>
            <a:r>
              <a:rPr lang="en-US" dirty="0"/>
              <a:t> Using K-means clustering alongside environmental monitoring for spotting disease patterns</a:t>
            </a:r>
            <a:r>
              <a:rPr lang="en-US" dirty="0" smtClean="0"/>
              <a:t>.</a:t>
            </a:r>
          </a:p>
          <a:p>
            <a:endParaRPr lang="en-US" dirty="0"/>
          </a:p>
          <a:p>
            <a:r>
              <a:rPr lang="en-US" b="1" dirty="0"/>
              <a:t>Real-time Crop Disease Prediction:</a:t>
            </a:r>
            <a:r>
              <a:rPr lang="en-US" dirty="0"/>
              <a:t> Introducing deep learning for instant detection of crop diseases</a:t>
            </a:r>
            <a:r>
              <a:rPr lang="en-US" dirty="0" smtClean="0"/>
              <a:t>.</a:t>
            </a:r>
          </a:p>
          <a:p>
            <a:endParaRPr lang="en-US" dirty="0"/>
          </a:p>
          <a:p>
            <a:r>
              <a:rPr lang="en-US" b="1" dirty="0"/>
              <a:t>Enhanced Disease Identification:</a:t>
            </a:r>
            <a:r>
              <a:rPr lang="en-US" dirty="0"/>
              <a:t> Combining machine learning with thermal and visible light images for better accuracy in disease spotting.</a:t>
            </a:r>
          </a:p>
          <a:p>
            <a:pPr marL="0" lvl="0" indent="0">
              <a:buNone/>
            </a:pPr>
            <a:endParaRPr sz="1400" b="1" dirty="0"/>
          </a:p>
        </p:txBody>
      </p:sp>
      <p:sp>
        <p:nvSpPr>
          <p:cNvPr id="5" name="Google Shape;2525;p69"/>
          <p:cNvSpPr txBox="1">
            <a:spLocks/>
          </p:cNvSpPr>
          <p:nvPr/>
        </p:nvSpPr>
        <p:spPr>
          <a:xfrm>
            <a:off x="429325" y="253469"/>
            <a:ext cx="8280400" cy="685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200"/>
              <a:buFont typeface="Barlow Semi Condensed"/>
              <a:buChar char="●"/>
              <a:defRPr sz="12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9pPr>
          </a:lstStyle>
          <a:p>
            <a:pPr marL="0" indent="0" algn="ctr">
              <a:buNone/>
            </a:pPr>
            <a:r>
              <a:rPr lang="en-US" sz="2800" b="1" dirty="0" smtClean="0"/>
              <a:t>OUTCOME &amp; CONCLUSION</a:t>
            </a:r>
            <a:endParaRPr lang="en-US" sz="2800" b="1" dirty="0"/>
          </a:p>
        </p:txBody>
      </p:sp>
    </p:spTree>
    <p:extLst>
      <p:ext uri="{BB962C8B-B14F-4D97-AF65-F5344CB8AC3E}">
        <p14:creationId xmlns:p14="http://schemas.microsoft.com/office/powerpoint/2010/main" val="312488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816"/>
        <p:cNvGrpSpPr/>
        <p:nvPr/>
      </p:nvGrpSpPr>
      <p:grpSpPr>
        <a:xfrm>
          <a:off x="0" y="0"/>
          <a:ext cx="0" cy="0"/>
          <a:chOff x="0" y="0"/>
          <a:chExt cx="0" cy="0"/>
        </a:xfrm>
      </p:grpSpPr>
      <p:sp>
        <p:nvSpPr>
          <p:cNvPr id="2817" name="Google Shape;2817;p82"/>
          <p:cNvSpPr/>
          <p:nvPr/>
        </p:nvSpPr>
        <p:spPr>
          <a:xfrm rot="-5400000" flipH="1">
            <a:off x="2786348" y="2668002"/>
            <a:ext cx="3095055" cy="365851"/>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noFill/>
          <a:ln w="11925" cap="flat" cmpd="sng">
            <a:solidFill>
              <a:schemeClr val="accent2"/>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2"/>
          <p:cNvSpPr/>
          <p:nvPr/>
        </p:nvSpPr>
        <p:spPr>
          <a:xfrm rot="-7597426">
            <a:off x="3419854" y="3666976"/>
            <a:ext cx="1007672" cy="721248"/>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2"/>
          <p:cNvSpPr txBox="1">
            <a:spLocks noGrp="1"/>
          </p:cNvSpPr>
          <p:nvPr>
            <p:ph type="ctrTitle"/>
          </p:nvPr>
        </p:nvSpPr>
        <p:spPr>
          <a:xfrm>
            <a:off x="713250" y="420624"/>
            <a:ext cx="77175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latin typeface="Voces" panose="020B0604020202020204" charset="0"/>
              </a:rPr>
              <a:t>TIMELINE</a:t>
            </a:r>
            <a:endParaRPr dirty="0">
              <a:latin typeface="Voces" panose="020B0604020202020204" charset="0"/>
            </a:endParaRPr>
          </a:p>
        </p:txBody>
      </p:sp>
      <p:sp>
        <p:nvSpPr>
          <p:cNvPr id="2820" name="Google Shape;2820;p82"/>
          <p:cNvSpPr txBox="1"/>
          <p:nvPr/>
        </p:nvSpPr>
        <p:spPr>
          <a:xfrm>
            <a:off x="4862439" y="3265018"/>
            <a:ext cx="4041966" cy="892800"/>
          </a:xfrm>
          <a:prstGeom prst="rect">
            <a:avLst/>
          </a:prstGeom>
          <a:no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1100" dirty="0">
                <a:solidFill>
                  <a:schemeClr val="dk1"/>
                </a:solidFill>
                <a:latin typeface="Voces"/>
                <a:ea typeface="Voces"/>
                <a:cs typeface="Voces"/>
                <a:sym typeface="Voces"/>
              </a:rPr>
              <a:t>Deploy the refined system to additional regions.</a:t>
            </a:r>
          </a:p>
          <a:p>
            <a:pPr marL="171450" lvl="0" indent="-171450">
              <a:buFont typeface="Arial" panose="020B0604020202020204" pitchFamily="34" charset="0"/>
              <a:buChar char="•"/>
            </a:pPr>
            <a:r>
              <a:rPr lang="en-US" sz="1100" dirty="0">
                <a:solidFill>
                  <a:schemeClr val="dk1"/>
                </a:solidFill>
                <a:latin typeface="Voces"/>
                <a:ea typeface="Voces"/>
                <a:cs typeface="Voces"/>
                <a:sym typeface="Voces"/>
              </a:rPr>
              <a:t>Provide training and support for users.</a:t>
            </a:r>
          </a:p>
          <a:p>
            <a:pPr marL="171450" lvl="0" indent="-171450">
              <a:buFont typeface="Arial" panose="020B0604020202020204" pitchFamily="34" charset="0"/>
              <a:buChar char="•"/>
            </a:pPr>
            <a:r>
              <a:rPr lang="en-US" sz="1100" dirty="0">
                <a:solidFill>
                  <a:schemeClr val="dk1"/>
                </a:solidFill>
                <a:latin typeface="Voces"/>
                <a:ea typeface="Voces"/>
                <a:cs typeface="Voces"/>
                <a:sym typeface="Voces"/>
              </a:rPr>
              <a:t>Ensure smooth adoption in agricultural communities.</a:t>
            </a:r>
            <a:endParaRPr sz="1100" dirty="0">
              <a:solidFill>
                <a:schemeClr val="dk1"/>
              </a:solidFill>
              <a:latin typeface="Voces"/>
              <a:ea typeface="Voces"/>
              <a:cs typeface="Voces"/>
              <a:sym typeface="Voces"/>
            </a:endParaRPr>
          </a:p>
        </p:txBody>
      </p:sp>
      <p:sp>
        <p:nvSpPr>
          <p:cNvPr id="2821" name="Google Shape;2821;p82"/>
          <p:cNvSpPr txBox="1"/>
          <p:nvPr/>
        </p:nvSpPr>
        <p:spPr>
          <a:xfrm>
            <a:off x="2082144" y="2279954"/>
            <a:ext cx="2451900" cy="61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smtClean="0">
                <a:solidFill>
                  <a:schemeClr val="lt1"/>
                </a:solidFill>
                <a:latin typeface="Calistoga"/>
                <a:ea typeface="Calistoga"/>
                <a:cs typeface="Calistoga"/>
                <a:sym typeface="Calistoga"/>
              </a:rPr>
              <a:t>PHASE 2</a:t>
            </a:r>
            <a:endParaRPr sz="2400" dirty="0">
              <a:solidFill>
                <a:schemeClr val="lt1"/>
              </a:solidFill>
              <a:latin typeface="Calistoga"/>
              <a:ea typeface="Calistoga"/>
              <a:cs typeface="Calistoga"/>
              <a:sym typeface="Calistoga"/>
            </a:endParaRPr>
          </a:p>
        </p:txBody>
      </p:sp>
      <p:sp>
        <p:nvSpPr>
          <p:cNvPr id="2822" name="Google Shape;2822;p82"/>
          <p:cNvSpPr txBox="1"/>
          <p:nvPr/>
        </p:nvSpPr>
        <p:spPr>
          <a:xfrm>
            <a:off x="4862439" y="1171700"/>
            <a:ext cx="4377725" cy="928500"/>
          </a:xfrm>
          <a:prstGeom prst="rect">
            <a:avLst/>
          </a:prstGeom>
          <a:no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1200" dirty="0">
                <a:solidFill>
                  <a:schemeClr val="dk1"/>
                </a:solidFill>
                <a:latin typeface="Voces"/>
                <a:ea typeface="Voces"/>
                <a:cs typeface="Voces"/>
                <a:sym typeface="Voces"/>
              </a:rPr>
              <a:t>Start data preprocessing and exploratory analysis.</a:t>
            </a:r>
          </a:p>
          <a:p>
            <a:pPr marL="171450" lvl="0" indent="-171450">
              <a:buFont typeface="Arial" panose="020B0604020202020204" pitchFamily="34" charset="0"/>
              <a:buChar char="•"/>
            </a:pPr>
            <a:r>
              <a:rPr lang="en-US" sz="1200" dirty="0">
                <a:solidFill>
                  <a:schemeClr val="dk1"/>
                </a:solidFill>
                <a:latin typeface="Voces"/>
                <a:ea typeface="Voces"/>
                <a:cs typeface="Voces"/>
                <a:sym typeface="Voces"/>
              </a:rPr>
              <a:t>Set up infrastructure for model development.</a:t>
            </a:r>
            <a:endParaRPr sz="1200" dirty="0">
              <a:solidFill>
                <a:schemeClr val="dk1"/>
              </a:solidFill>
              <a:latin typeface="Voces"/>
              <a:ea typeface="Voces"/>
              <a:cs typeface="Voces"/>
              <a:sym typeface="Voces"/>
            </a:endParaRPr>
          </a:p>
        </p:txBody>
      </p:sp>
      <p:sp>
        <p:nvSpPr>
          <p:cNvPr id="2823" name="Google Shape;2823;p82"/>
          <p:cNvSpPr txBox="1"/>
          <p:nvPr/>
        </p:nvSpPr>
        <p:spPr>
          <a:xfrm>
            <a:off x="4727383" y="2161442"/>
            <a:ext cx="4484872" cy="928500"/>
          </a:xfrm>
          <a:prstGeom prst="rect">
            <a:avLst/>
          </a:prstGeom>
          <a:no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1100" dirty="0">
                <a:solidFill>
                  <a:schemeClr val="dk1"/>
                </a:solidFill>
                <a:latin typeface="Voces"/>
                <a:ea typeface="Voces"/>
                <a:cs typeface="Voces"/>
                <a:sym typeface="Voces"/>
              </a:rPr>
              <a:t>Develop and train the CNN-based deep learning model.</a:t>
            </a:r>
          </a:p>
          <a:p>
            <a:pPr marL="171450" lvl="0" indent="-171450">
              <a:buFont typeface="Arial" panose="020B0604020202020204" pitchFamily="34" charset="0"/>
              <a:buChar char="•"/>
            </a:pPr>
            <a:r>
              <a:rPr lang="en-US" sz="1100" dirty="0">
                <a:solidFill>
                  <a:schemeClr val="dk1"/>
                </a:solidFill>
                <a:latin typeface="Voces"/>
                <a:ea typeface="Voces"/>
                <a:cs typeface="Voces"/>
                <a:sym typeface="Voces"/>
              </a:rPr>
              <a:t>Test the model and create a mobile application.</a:t>
            </a:r>
          </a:p>
          <a:p>
            <a:pPr marL="171450" lvl="0" indent="-171450">
              <a:buFont typeface="Arial" panose="020B0604020202020204" pitchFamily="34" charset="0"/>
              <a:buChar char="•"/>
            </a:pPr>
            <a:r>
              <a:rPr lang="en-US" sz="1100" dirty="0">
                <a:solidFill>
                  <a:schemeClr val="dk1"/>
                </a:solidFill>
                <a:latin typeface="Voces"/>
                <a:ea typeface="Voces"/>
                <a:cs typeface="Voces"/>
                <a:sym typeface="Voces"/>
              </a:rPr>
              <a:t>Pilot rollout with local agricultural communities for feedback</a:t>
            </a:r>
            <a:endParaRPr sz="1100" dirty="0">
              <a:solidFill>
                <a:schemeClr val="dk1"/>
              </a:solidFill>
              <a:latin typeface="Voces"/>
              <a:ea typeface="Voces"/>
              <a:cs typeface="Voces"/>
              <a:sym typeface="Voces"/>
            </a:endParaRPr>
          </a:p>
        </p:txBody>
      </p:sp>
      <p:sp>
        <p:nvSpPr>
          <p:cNvPr id="2824" name="Google Shape;2824;p82"/>
          <p:cNvSpPr/>
          <p:nvPr/>
        </p:nvSpPr>
        <p:spPr>
          <a:xfrm rot="-7690268">
            <a:off x="3376435" y="1396481"/>
            <a:ext cx="1007712" cy="598339"/>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2"/>
          <p:cNvSpPr/>
          <p:nvPr/>
        </p:nvSpPr>
        <p:spPr>
          <a:xfrm rot="2945999">
            <a:off x="4137983" y="2511946"/>
            <a:ext cx="1007621" cy="598285"/>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2"/>
          <p:cNvSpPr/>
          <p:nvPr/>
        </p:nvSpPr>
        <p:spPr>
          <a:xfrm>
            <a:off x="564925" y="5240650"/>
            <a:ext cx="23850" cy="19250"/>
          </a:xfrm>
          <a:custGeom>
            <a:avLst/>
            <a:gdLst/>
            <a:ahLst/>
            <a:cxnLst/>
            <a:rect l="l" t="t" r="r" b="b"/>
            <a:pathLst>
              <a:path w="954" h="770" extrusionOk="0">
                <a:moveTo>
                  <a:pt x="477" y="0"/>
                </a:moveTo>
                <a:cubicBezTo>
                  <a:pt x="0" y="37"/>
                  <a:pt x="0" y="733"/>
                  <a:pt x="477" y="770"/>
                </a:cubicBezTo>
                <a:cubicBezTo>
                  <a:pt x="953" y="733"/>
                  <a:pt x="953" y="37"/>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2"/>
          <p:cNvSpPr/>
          <p:nvPr/>
        </p:nvSpPr>
        <p:spPr>
          <a:xfrm>
            <a:off x="520925" y="5163650"/>
            <a:ext cx="30275" cy="24775"/>
          </a:xfrm>
          <a:custGeom>
            <a:avLst/>
            <a:gdLst/>
            <a:ahLst/>
            <a:cxnLst/>
            <a:rect l="l" t="t" r="r" b="b"/>
            <a:pathLst>
              <a:path w="1211" h="991" extrusionOk="0">
                <a:moveTo>
                  <a:pt x="624" y="1"/>
                </a:moveTo>
                <a:cubicBezTo>
                  <a:pt x="1" y="74"/>
                  <a:pt x="1" y="917"/>
                  <a:pt x="624" y="991"/>
                </a:cubicBezTo>
                <a:cubicBezTo>
                  <a:pt x="1210" y="917"/>
                  <a:pt x="1210" y="74"/>
                  <a:pt x="6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2"/>
          <p:cNvSpPr txBox="1"/>
          <p:nvPr/>
        </p:nvSpPr>
        <p:spPr>
          <a:xfrm>
            <a:off x="1152850" y="1387700"/>
            <a:ext cx="2451900" cy="615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2400" dirty="0" smtClean="0">
                <a:solidFill>
                  <a:schemeClr val="lt1"/>
                </a:solidFill>
                <a:latin typeface="Calistoga"/>
                <a:ea typeface="Calistoga"/>
                <a:cs typeface="Calistoga"/>
                <a:sym typeface="Calistoga"/>
              </a:rPr>
              <a:t>PHASE 1</a:t>
            </a:r>
            <a:endParaRPr sz="2400" dirty="0">
              <a:solidFill>
                <a:schemeClr val="lt1"/>
              </a:solidFill>
              <a:latin typeface="Calistoga"/>
              <a:ea typeface="Calistoga"/>
              <a:cs typeface="Calistoga"/>
              <a:sym typeface="Calistoga"/>
            </a:endParaRPr>
          </a:p>
        </p:txBody>
      </p:sp>
      <p:sp>
        <p:nvSpPr>
          <p:cNvPr id="2829" name="Google Shape;2829;p82"/>
          <p:cNvSpPr txBox="1"/>
          <p:nvPr/>
        </p:nvSpPr>
        <p:spPr>
          <a:xfrm>
            <a:off x="1273493" y="3473846"/>
            <a:ext cx="2451900" cy="615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2400" dirty="0" smtClean="0">
                <a:solidFill>
                  <a:schemeClr val="lt1"/>
                </a:solidFill>
                <a:latin typeface="Calistoga"/>
                <a:ea typeface="Calistoga"/>
                <a:cs typeface="Calistoga"/>
                <a:sym typeface="Calistoga"/>
              </a:rPr>
              <a:t>PHASE 3</a:t>
            </a:r>
            <a:endParaRPr sz="2400" dirty="0">
              <a:solidFill>
                <a:schemeClr val="lt1"/>
              </a:solidFill>
              <a:latin typeface="Calistoga"/>
              <a:ea typeface="Calistoga"/>
              <a:cs typeface="Calistoga"/>
              <a:sym typeface="Calistoga"/>
            </a:endParaRPr>
          </a:p>
        </p:txBody>
      </p:sp>
      <p:grpSp>
        <p:nvGrpSpPr>
          <p:cNvPr id="2830" name="Google Shape;2830;p82"/>
          <p:cNvGrpSpPr/>
          <p:nvPr/>
        </p:nvGrpSpPr>
        <p:grpSpPr>
          <a:xfrm>
            <a:off x="3617970" y="2333847"/>
            <a:ext cx="935700" cy="935700"/>
            <a:chOff x="3905255" y="2383267"/>
            <a:chExt cx="935700" cy="935700"/>
          </a:xfrm>
        </p:grpSpPr>
        <p:sp>
          <p:nvSpPr>
            <p:cNvPr id="2831" name="Google Shape;2831;p82"/>
            <p:cNvSpPr/>
            <p:nvPr/>
          </p:nvSpPr>
          <p:spPr>
            <a:xfrm>
              <a:off x="3905255" y="2383267"/>
              <a:ext cx="935700" cy="93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2"/>
            <p:cNvSpPr/>
            <p:nvPr/>
          </p:nvSpPr>
          <p:spPr>
            <a:xfrm>
              <a:off x="4228547" y="2666896"/>
              <a:ext cx="289216" cy="368512"/>
            </a:xfrm>
            <a:custGeom>
              <a:avLst/>
              <a:gdLst/>
              <a:ahLst/>
              <a:cxnLst/>
              <a:rect l="l" t="t" r="r" b="b"/>
              <a:pathLst>
                <a:path w="9038" h="11516" extrusionOk="0">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3" name="Google Shape;2833;p82"/>
          <p:cNvGrpSpPr/>
          <p:nvPr/>
        </p:nvGrpSpPr>
        <p:grpSpPr>
          <a:xfrm>
            <a:off x="3905255" y="3533745"/>
            <a:ext cx="935700" cy="935700"/>
            <a:chOff x="3905255" y="3533745"/>
            <a:chExt cx="935700" cy="935700"/>
          </a:xfrm>
        </p:grpSpPr>
        <p:sp>
          <p:nvSpPr>
            <p:cNvPr id="2834" name="Google Shape;2834;p82"/>
            <p:cNvSpPr/>
            <p:nvPr/>
          </p:nvSpPr>
          <p:spPr>
            <a:xfrm>
              <a:off x="3905255" y="3533745"/>
              <a:ext cx="935700" cy="93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5" name="Google Shape;2835;p82"/>
            <p:cNvGrpSpPr/>
            <p:nvPr/>
          </p:nvGrpSpPr>
          <p:grpSpPr>
            <a:xfrm>
              <a:off x="4195030" y="3825722"/>
              <a:ext cx="356256" cy="351808"/>
              <a:chOff x="4195030" y="3749522"/>
              <a:chExt cx="356256" cy="351808"/>
            </a:xfrm>
          </p:grpSpPr>
          <p:sp>
            <p:nvSpPr>
              <p:cNvPr id="2836" name="Google Shape;2836;p82"/>
              <p:cNvSpPr/>
              <p:nvPr/>
            </p:nvSpPr>
            <p:spPr>
              <a:xfrm>
                <a:off x="4356182" y="37495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2"/>
              <p:cNvSpPr/>
              <p:nvPr/>
            </p:nvSpPr>
            <p:spPr>
              <a:xfrm>
                <a:off x="4195030" y="37995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2"/>
              <p:cNvSpPr/>
              <p:nvPr/>
            </p:nvSpPr>
            <p:spPr>
              <a:xfrm>
                <a:off x="4371798" y="39394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39" name="Google Shape;2839;p82"/>
          <p:cNvGrpSpPr/>
          <p:nvPr/>
        </p:nvGrpSpPr>
        <p:grpSpPr>
          <a:xfrm>
            <a:off x="3905255" y="1227770"/>
            <a:ext cx="935700" cy="935700"/>
            <a:chOff x="3905255" y="1227770"/>
            <a:chExt cx="935700" cy="935700"/>
          </a:xfrm>
        </p:grpSpPr>
        <p:sp>
          <p:nvSpPr>
            <p:cNvPr id="2840" name="Google Shape;2840;p82"/>
            <p:cNvSpPr/>
            <p:nvPr/>
          </p:nvSpPr>
          <p:spPr>
            <a:xfrm>
              <a:off x="3905255" y="1227770"/>
              <a:ext cx="935700" cy="93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2"/>
            <p:cNvSpPr/>
            <p:nvPr/>
          </p:nvSpPr>
          <p:spPr>
            <a:xfrm>
              <a:off x="4149402" y="1598535"/>
              <a:ext cx="365856" cy="194218"/>
            </a:xfrm>
            <a:custGeom>
              <a:avLst/>
              <a:gdLst/>
              <a:ahLst/>
              <a:cxnLst/>
              <a:rect l="l" t="t" r="r" b="b"/>
              <a:pathLst>
                <a:path w="13043" h="6924" extrusionOk="0">
                  <a:moveTo>
                    <a:pt x="12217" y="383"/>
                  </a:moveTo>
                  <a:lnTo>
                    <a:pt x="11829" y="817"/>
                  </a:lnTo>
                  <a:lnTo>
                    <a:pt x="11011" y="817"/>
                  </a:lnTo>
                  <a:cubicBezTo>
                    <a:pt x="11010" y="817"/>
                    <a:pt x="11008" y="817"/>
                    <a:pt x="11006" y="817"/>
                  </a:cubicBezTo>
                  <a:cubicBezTo>
                    <a:pt x="10900" y="817"/>
                    <a:pt x="10815" y="903"/>
                    <a:pt x="10815" y="1008"/>
                  </a:cubicBezTo>
                  <a:cubicBezTo>
                    <a:pt x="10815" y="1114"/>
                    <a:pt x="10900" y="1199"/>
                    <a:pt x="11006" y="1199"/>
                  </a:cubicBezTo>
                  <a:cubicBezTo>
                    <a:pt x="11008" y="1199"/>
                    <a:pt x="11010" y="1199"/>
                    <a:pt x="11011" y="1199"/>
                  </a:cubicBezTo>
                  <a:lnTo>
                    <a:pt x="11487" y="1199"/>
                  </a:lnTo>
                  <a:lnTo>
                    <a:pt x="9422" y="3513"/>
                  </a:lnTo>
                  <a:cubicBezTo>
                    <a:pt x="9221" y="3738"/>
                    <a:pt x="8938" y="3858"/>
                    <a:pt x="8650" y="3858"/>
                  </a:cubicBezTo>
                  <a:cubicBezTo>
                    <a:pt x="8491" y="3858"/>
                    <a:pt x="8331" y="3822"/>
                    <a:pt x="8182" y="3746"/>
                  </a:cubicBezTo>
                  <a:lnTo>
                    <a:pt x="4494" y="1865"/>
                  </a:lnTo>
                  <a:cubicBezTo>
                    <a:pt x="4352" y="1792"/>
                    <a:pt x="4264" y="1647"/>
                    <a:pt x="4264" y="1490"/>
                  </a:cubicBezTo>
                  <a:lnTo>
                    <a:pt x="4264" y="1199"/>
                  </a:lnTo>
                  <a:lnTo>
                    <a:pt x="10195" y="1199"/>
                  </a:lnTo>
                  <a:cubicBezTo>
                    <a:pt x="10197" y="1199"/>
                    <a:pt x="10199" y="1199"/>
                    <a:pt x="10200" y="1199"/>
                  </a:cubicBezTo>
                  <a:cubicBezTo>
                    <a:pt x="10305" y="1199"/>
                    <a:pt x="10392" y="1114"/>
                    <a:pt x="10392" y="1008"/>
                  </a:cubicBezTo>
                  <a:cubicBezTo>
                    <a:pt x="10392" y="903"/>
                    <a:pt x="10305" y="817"/>
                    <a:pt x="10200" y="817"/>
                  </a:cubicBezTo>
                  <a:cubicBezTo>
                    <a:pt x="10199" y="817"/>
                    <a:pt x="10197" y="817"/>
                    <a:pt x="10195" y="817"/>
                  </a:cubicBezTo>
                  <a:lnTo>
                    <a:pt x="4264" y="817"/>
                  </a:lnTo>
                  <a:lnTo>
                    <a:pt x="4264" y="601"/>
                  </a:lnTo>
                  <a:cubicBezTo>
                    <a:pt x="4264" y="481"/>
                    <a:pt x="4362" y="383"/>
                    <a:pt x="4482" y="383"/>
                  </a:cubicBezTo>
                  <a:close/>
                  <a:moveTo>
                    <a:pt x="10803" y="4059"/>
                  </a:moveTo>
                  <a:cubicBezTo>
                    <a:pt x="11022" y="4059"/>
                    <a:pt x="11244" y="4118"/>
                    <a:pt x="11444" y="4240"/>
                  </a:cubicBezTo>
                  <a:cubicBezTo>
                    <a:pt x="11994" y="4576"/>
                    <a:pt x="12192" y="5276"/>
                    <a:pt x="11900" y="5851"/>
                  </a:cubicBezTo>
                  <a:cubicBezTo>
                    <a:pt x="11684" y="6277"/>
                    <a:pt x="11251" y="6526"/>
                    <a:pt x="10800" y="6526"/>
                  </a:cubicBezTo>
                  <a:cubicBezTo>
                    <a:pt x="10643" y="6526"/>
                    <a:pt x="10484" y="6496"/>
                    <a:pt x="10331" y="6433"/>
                  </a:cubicBezTo>
                  <a:cubicBezTo>
                    <a:pt x="9736" y="6186"/>
                    <a:pt x="9431" y="5523"/>
                    <a:pt x="9630" y="4912"/>
                  </a:cubicBezTo>
                  <a:lnTo>
                    <a:pt x="9630" y="4912"/>
                  </a:lnTo>
                  <a:lnTo>
                    <a:pt x="10025" y="5113"/>
                  </a:lnTo>
                  <a:cubicBezTo>
                    <a:pt x="9922" y="5578"/>
                    <a:pt x="10244" y="6030"/>
                    <a:pt x="10717" y="6083"/>
                  </a:cubicBezTo>
                  <a:cubicBezTo>
                    <a:pt x="10748" y="6086"/>
                    <a:pt x="10779" y="6088"/>
                    <a:pt x="10810" y="6088"/>
                  </a:cubicBezTo>
                  <a:cubicBezTo>
                    <a:pt x="11243" y="6088"/>
                    <a:pt x="11606" y="5737"/>
                    <a:pt x="11610" y="5293"/>
                  </a:cubicBezTo>
                  <a:cubicBezTo>
                    <a:pt x="11600" y="5195"/>
                    <a:pt x="11518" y="5120"/>
                    <a:pt x="11419" y="5120"/>
                  </a:cubicBezTo>
                  <a:cubicBezTo>
                    <a:pt x="11320" y="5120"/>
                    <a:pt x="11237" y="5195"/>
                    <a:pt x="11228" y="5293"/>
                  </a:cubicBezTo>
                  <a:cubicBezTo>
                    <a:pt x="11229" y="5526"/>
                    <a:pt x="11042" y="5716"/>
                    <a:pt x="10809" y="5716"/>
                  </a:cubicBezTo>
                  <a:cubicBezTo>
                    <a:pt x="10808" y="5716"/>
                    <a:pt x="10807" y="5716"/>
                    <a:pt x="10807" y="5716"/>
                  </a:cubicBezTo>
                  <a:cubicBezTo>
                    <a:pt x="10575" y="5716"/>
                    <a:pt x="10386" y="5528"/>
                    <a:pt x="10386" y="5297"/>
                  </a:cubicBezTo>
                  <a:lnTo>
                    <a:pt x="10386" y="5297"/>
                  </a:lnTo>
                  <a:lnTo>
                    <a:pt x="10713" y="5463"/>
                  </a:lnTo>
                  <a:cubicBezTo>
                    <a:pt x="10740" y="5476"/>
                    <a:pt x="10768" y="5483"/>
                    <a:pt x="10797" y="5483"/>
                  </a:cubicBezTo>
                  <a:cubicBezTo>
                    <a:pt x="10866" y="5483"/>
                    <a:pt x="10933" y="5445"/>
                    <a:pt x="10967" y="5378"/>
                  </a:cubicBezTo>
                  <a:cubicBezTo>
                    <a:pt x="11013" y="5286"/>
                    <a:pt x="10978" y="5172"/>
                    <a:pt x="10886" y="5123"/>
                  </a:cubicBezTo>
                  <a:lnTo>
                    <a:pt x="10557" y="4955"/>
                  </a:lnTo>
                  <a:cubicBezTo>
                    <a:pt x="10629" y="4901"/>
                    <a:pt x="10717" y="4872"/>
                    <a:pt x="10808" y="4872"/>
                  </a:cubicBezTo>
                  <a:cubicBezTo>
                    <a:pt x="10810" y="4872"/>
                    <a:pt x="10813" y="4872"/>
                    <a:pt x="10815" y="4872"/>
                  </a:cubicBezTo>
                  <a:cubicBezTo>
                    <a:pt x="10919" y="4872"/>
                    <a:pt x="11004" y="4787"/>
                    <a:pt x="11004" y="4680"/>
                  </a:cubicBezTo>
                  <a:cubicBezTo>
                    <a:pt x="11004" y="4576"/>
                    <a:pt x="10919" y="4491"/>
                    <a:pt x="10815" y="4491"/>
                  </a:cubicBezTo>
                  <a:cubicBezTo>
                    <a:pt x="10813" y="4491"/>
                    <a:pt x="10810" y="4491"/>
                    <a:pt x="10808" y="4491"/>
                  </a:cubicBezTo>
                  <a:cubicBezTo>
                    <a:pt x="10572" y="4491"/>
                    <a:pt x="10349" y="4593"/>
                    <a:pt x="10197" y="4771"/>
                  </a:cubicBezTo>
                  <a:lnTo>
                    <a:pt x="9803" y="4572"/>
                  </a:lnTo>
                  <a:cubicBezTo>
                    <a:pt x="10043" y="4239"/>
                    <a:pt x="10419" y="4059"/>
                    <a:pt x="10803" y="4059"/>
                  </a:cubicBezTo>
                  <a:close/>
                  <a:moveTo>
                    <a:pt x="5693" y="2904"/>
                  </a:moveTo>
                  <a:lnTo>
                    <a:pt x="7302" y="3723"/>
                  </a:lnTo>
                  <a:lnTo>
                    <a:pt x="6051" y="6405"/>
                  </a:lnTo>
                  <a:cubicBezTo>
                    <a:pt x="6015" y="6482"/>
                    <a:pt x="5938" y="6530"/>
                    <a:pt x="5855" y="6530"/>
                  </a:cubicBezTo>
                  <a:lnTo>
                    <a:pt x="5705" y="6530"/>
                  </a:lnTo>
                  <a:cubicBezTo>
                    <a:pt x="5698" y="6530"/>
                    <a:pt x="5693" y="6525"/>
                    <a:pt x="5693" y="6518"/>
                  </a:cubicBezTo>
                  <a:lnTo>
                    <a:pt x="5693" y="2904"/>
                  </a:lnTo>
                  <a:close/>
                  <a:moveTo>
                    <a:pt x="4482" y="1"/>
                  </a:moveTo>
                  <a:cubicBezTo>
                    <a:pt x="4151" y="1"/>
                    <a:pt x="3883" y="269"/>
                    <a:pt x="3882" y="601"/>
                  </a:cubicBezTo>
                  <a:lnTo>
                    <a:pt x="3882" y="1490"/>
                  </a:lnTo>
                  <a:cubicBezTo>
                    <a:pt x="3882" y="1512"/>
                    <a:pt x="3883" y="1533"/>
                    <a:pt x="3886" y="1555"/>
                  </a:cubicBezTo>
                  <a:lnTo>
                    <a:pt x="1454" y="315"/>
                  </a:lnTo>
                  <a:cubicBezTo>
                    <a:pt x="1313" y="244"/>
                    <a:pt x="1156" y="206"/>
                    <a:pt x="998" y="206"/>
                  </a:cubicBezTo>
                  <a:lnTo>
                    <a:pt x="197" y="206"/>
                  </a:lnTo>
                  <a:cubicBezTo>
                    <a:pt x="195" y="206"/>
                    <a:pt x="192" y="206"/>
                    <a:pt x="190" y="206"/>
                  </a:cubicBezTo>
                  <a:cubicBezTo>
                    <a:pt x="84" y="206"/>
                    <a:pt x="0" y="291"/>
                    <a:pt x="0" y="396"/>
                  </a:cubicBezTo>
                  <a:cubicBezTo>
                    <a:pt x="0" y="502"/>
                    <a:pt x="84" y="587"/>
                    <a:pt x="190" y="587"/>
                  </a:cubicBezTo>
                  <a:cubicBezTo>
                    <a:pt x="192" y="587"/>
                    <a:pt x="195" y="587"/>
                    <a:pt x="197" y="587"/>
                  </a:cubicBezTo>
                  <a:lnTo>
                    <a:pt x="998" y="587"/>
                  </a:lnTo>
                  <a:cubicBezTo>
                    <a:pt x="1096" y="587"/>
                    <a:pt x="1193" y="611"/>
                    <a:pt x="1281" y="655"/>
                  </a:cubicBezTo>
                  <a:lnTo>
                    <a:pt x="5311" y="2710"/>
                  </a:lnTo>
                  <a:lnTo>
                    <a:pt x="5311" y="6518"/>
                  </a:lnTo>
                  <a:cubicBezTo>
                    <a:pt x="5311" y="6736"/>
                    <a:pt x="5486" y="6911"/>
                    <a:pt x="5705" y="6913"/>
                  </a:cubicBezTo>
                  <a:lnTo>
                    <a:pt x="5853" y="6913"/>
                  </a:lnTo>
                  <a:cubicBezTo>
                    <a:pt x="6086" y="6911"/>
                    <a:pt x="6297" y="6777"/>
                    <a:pt x="6396" y="6567"/>
                  </a:cubicBezTo>
                  <a:lnTo>
                    <a:pt x="7642" y="3898"/>
                  </a:lnTo>
                  <a:lnTo>
                    <a:pt x="9286" y="4736"/>
                  </a:lnTo>
                  <a:cubicBezTo>
                    <a:pt x="8988" y="5544"/>
                    <a:pt x="9371" y="6443"/>
                    <a:pt x="10159" y="6787"/>
                  </a:cubicBezTo>
                  <a:cubicBezTo>
                    <a:pt x="10370" y="6880"/>
                    <a:pt x="10591" y="6924"/>
                    <a:pt x="10808" y="6924"/>
                  </a:cubicBezTo>
                  <a:cubicBezTo>
                    <a:pt x="11401" y="6924"/>
                    <a:pt x="11970" y="6597"/>
                    <a:pt x="12256" y="6035"/>
                  </a:cubicBezTo>
                  <a:cubicBezTo>
                    <a:pt x="12647" y="5269"/>
                    <a:pt x="12373" y="4332"/>
                    <a:pt x="11631" y="3898"/>
                  </a:cubicBezTo>
                  <a:cubicBezTo>
                    <a:pt x="11373" y="3747"/>
                    <a:pt x="11090" y="3674"/>
                    <a:pt x="10810" y="3674"/>
                  </a:cubicBezTo>
                  <a:cubicBezTo>
                    <a:pt x="10285" y="3674"/>
                    <a:pt x="9771" y="3930"/>
                    <a:pt x="9459" y="4396"/>
                  </a:cubicBezTo>
                  <a:lnTo>
                    <a:pt x="9043" y="4184"/>
                  </a:lnTo>
                  <a:cubicBezTo>
                    <a:pt x="9298" y="4111"/>
                    <a:pt x="9528" y="3966"/>
                    <a:pt x="9707" y="3768"/>
                  </a:cubicBezTo>
                  <a:lnTo>
                    <a:pt x="12728" y="385"/>
                  </a:lnTo>
                  <a:lnTo>
                    <a:pt x="12846" y="385"/>
                  </a:lnTo>
                  <a:cubicBezTo>
                    <a:pt x="12848" y="385"/>
                    <a:pt x="12850" y="385"/>
                    <a:pt x="12851" y="385"/>
                  </a:cubicBezTo>
                  <a:cubicBezTo>
                    <a:pt x="12958" y="385"/>
                    <a:pt x="13043" y="299"/>
                    <a:pt x="13043" y="193"/>
                  </a:cubicBezTo>
                  <a:cubicBezTo>
                    <a:pt x="13043" y="86"/>
                    <a:pt x="12958" y="2"/>
                    <a:pt x="12851" y="2"/>
                  </a:cubicBezTo>
                  <a:cubicBezTo>
                    <a:pt x="12850" y="2"/>
                    <a:pt x="12848" y="2"/>
                    <a:pt x="12846" y="2"/>
                  </a:cubicBezTo>
                  <a:lnTo>
                    <a:pt x="128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30"/>
                                        </p:tgtEl>
                                        <p:attrNameLst>
                                          <p:attrName>style.visibility</p:attrName>
                                        </p:attrNameLst>
                                      </p:cBhvr>
                                      <p:to>
                                        <p:strVal val="visible"/>
                                      </p:to>
                                    </p:set>
                                    <p:animEffect transition="in" filter="fade">
                                      <p:cBhvr>
                                        <p:cTn id="7" dur="1000"/>
                                        <p:tgtEl>
                                          <p:spTgt spid="2830"/>
                                        </p:tgtEl>
                                      </p:cBhvr>
                                    </p:animEffect>
                                  </p:childTnLst>
                                </p:cTn>
                              </p:par>
                              <p:par>
                                <p:cTn id="8" presetID="10" presetClass="entr" presetSubtype="0" fill="hold" nodeType="withEffect">
                                  <p:stCondLst>
                                    <p:cond delay="0"/>
                                  </p:stCondLst>
                                  <p:childTnLst>
                                    <p:set>
                                      <p:cBhvr>
                                        <p:cTn id="9" dur="1" fill="hold">
                                          <p:stCondLst>
                                            <p:cond delay="0"/>
                                          </p:stCondLst>
                                        </p:cTn>
                                        <p:tgtEl>
                                          <p:spTgt spid="2833"/>
                                        </p:tgtEl>
                                        <p:attrNameLst>
                                          <p:attrName>style.visibility</p:attrName>
                                        </p:attrNameLst>
                                      </p:cBhvr>
                                      <p:to>
                                        <p:strVal val="visible"/>
                                      </p:to>
                                    </p:set>
                                    <p:animEffect transition="in" filter="fade">
                                      <p:cBhvr>
                                        <p:cTn id="10" dur="1000"/>
                                        <p:tgtEl>
                                          <p:spTgt spid="2833"/>
                                        </p:tgtEl>
                                      </p:cBhvr>
                                    </p:animEffect>
                                  </p:childTnLst>
                                </p:cTn>
                              </p:par>
                              <p:par>
                                <p:cTn id="11" presetID="10" presetClass="entr" presetSubtype="0" fill="hold" nodeType="withEffect">
                                  <p:stCondLst>
                                    <p:cond delay="0"/>
                                  </p:stCondLst>
                                  <p:childTnLst>
                                    <p:set>
                                      <p:cBhvr>
                                        <p:cTn id="12" dur="1" fill="hold">
                                          <p:stCondLst>
                                            <p:cond delay="0"/>
                                          </p:stCondLst>
                                        </p:cTn>
                                        <p:tgtEl>
                                          <p:spTgt spid="2839"/>
                                        </p:tgtEl>
                                        <p:attrNameLst>
                                          <p:attrName>style.visibility</p:attrName>
                                        </p:attrNameLst>
                                      </p:cBhvr>
                                      <p:to>
                                        <p:strVal val="visible"/>
                                      </p:to>
                                    </p:set>
                                    <p:animEffect transition="in" filter="fade">
                                      <p:cBhvr>
                                        <p:cTn id="13" dur="1000"/>
                                        <p:tgtEl>
                                          <p:spTgt spid="2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1" name="Google Shape;2531;p70"/>
          <p:cNvSpPr txBox="1">
            <a:spLocks noGrp="1"/>
          </p:cNvSpPr>
          <p:nvPr>
            <p:ph type="subTitle" idx="1"/>
          </p:nvPr>
        </p:nvSpPr>
        <p:spPr>
          <a:xfrm>
            <a:off x="709875" y="1135200"/>
            <a:ext cx="7719300" cy="3473400"/>
          </a:xfrm>
          <a:prstGeom prst="rect">
            <a:avLst/>
          </a:prstGeom>
        </p:spPr>
        <p:txBody>
          <a:bodyPr spcFirstLastPara="1" wrap="square" lIns="91425" tIns="91425" rIns="91425" bIns="91425" anchor="t" anchorCtr="0">
            <a:noAutofit/>
          </a:bodyPr>
          <a:lstStyle/>
          <a:p>
            <a:pPr marL="0" lvl="0" indent="0">
              <a:buNone/>
            </a:pPr>
            <a:r>
              <a:rPr lang="en-US" sz="1400" dirty="0"/>
              <a:t/>
            </a:r>
            <a:br>
              <a:rPr lang="en-US" sz="1400" dirty="0"/>
            </a:br>
            <a:endParaRPr sz="1400" dirty="0"/>
          </a:p>
        </p:txBody>
      </p:sp>
      <p:sp>
        <p:nvSpPr>
          <p:cNvPr id="5" name="Google Shape;2525;p69"/>
          <p:cNvSpPr txBox="1">
            <a:spLocks/>
          </p:cNvSpPr>
          <p:nvPr/>
        </p:nvSpPr>
        <p:spPr>
          <a:xfrm>
            <a:off x="429325" y="253469"/>
            <a:ext cx="8280400" cy="685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200"/>
              <a:buFont typeface="Barlow Semi Condensed"/>
              <a:buChar char="●"/>
              <a:defRPr sz="12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9pPr>
          </a:lstStyle>
          <a:p>
            <a:pPr marL="0" indent="0" algn="ctr">
              <a:buNone/>
            </a:pPr>
            <a:r>
              <a:rPr lang="en-US" sz="2800" b="1" dirty="0" smtClean="0"/>
              <a:t>PILOT RUN (SCREENSHOT)</a:t>
            </a:r>
          </a:p>
          <a:p>
            <a:pPr marL="0" indent="0" algn="ctr">
              <a:buNone/>
            </a:pPr>
            <a:endParaRPr lang="en-US" sz="2800" b="1" dirty="0"/>
          </a:p>
        </p:txBody>
      </p:sp>
      <p:pic>
        <p:nvPicPr>
          <p:cNvPr id="3" name="Picture 2"/>
          <p:cNvPicPr>
            <a:picLocks noChangeAspect="1"/>
          </p:cNvPicPr>
          <p:nvPr/>
        </p:nvPicPr>
        <p:blipFill>
          <a:blip r:embed="rId3"/>
          <a:stretch>
            <a:fillRect/>
          </a:stretch>
        </p:blipFill>
        <p:spPr>
          <a:xfrm>
            <a:off x="502419" y="1071596"/>
            <a:ext cx="8207306" cy="3704030"/>
          </a:xfrm>
          <a:prstGeom prst="rect">
            <a:avLst/>
          </a:prstGeom>
        </p:spPr>
      </p:pic>
    </p:spTree>
    <p:extLst>
      <p:ext uri="{BB962C8B-B14F-4D97-AF65-F5344CB8AC3E}">
        <p14:creationId xmlns:p14="http://schemas.microsoft.com/office/powerpoint/2010/main" val="396135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738"/>
        <p:cNvGrpSpPr/>
        <p:nvPr/>
      </p:nvGrpSpPr>
      <p:grpSpPr>
        <a:xfrm>
          <a:off x="0" y="0"/>
          <a:ext cx="0" cy="0"/>
          <a:chOff x="0" y="0"/>
          <a:chExt cx="0" cy="0"/>
        </a:xfrm>
      </p:grpSpPr>
      <p:sp>
        <p:nvSpPr>
          <p:cNvPr id="3739" name="Google Shape;3739;p112"/>
          <p:cNvSpPr txBox="1">
            <a:spLocks noGrp="1"/>
          </p:cNvSpPr>
          <p:nvPr>
            <p:ph type="title"/>
          </p:nvPr>
        </p:nvSpPr>
        <p:spPr>
          <a:xfrm>
            <a:off x="1117600" y="2074650"/>
            <a:ext cx="8026400" cy="72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dirty="0" smtClean="0"/>
              <a:t>THANK YOU!</a:t>
            </a:r>
            <a:endParaRPr sz="7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39"/>
                                        </p:tgtEl>
                                        <p:attrNameLst>
                                          <p:attrName>style.visibility</p:attrName>
                                        </p:attrNameLst>
                                      </p:cBhvr>
                                      <p:to>
                                        <p:strVal val="visible"/>
                                      </p:to>
                                    </p:set>
                                    <p:animEffect transition="in" filter="fade">
                                      <p:cBhvr>
                                        <p:cTn id="7" dur="1000"/>
                                        <p:tgtEl>
                                          <p:spTgt spid="3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1" name="Google Shape;2531;p70"/>
          <p:cNvSpPr txBox="1">
            <a:spLocks noGrp="1"/>
          </p:cNvSpPr>
          <p:nvPr>
            <p:ph type="subTitle" idx="1"/>
          </p:nvPr>
        </p:nvSpPr>
        <p:spPr>
          <a:xfrm>
            <a:off x="2451136" y="1522550"/>
            <a:ext cx="4236775" cy="3473400"/>
          </a:xfrm>
          <a:prstGeom prst="rect">
            <a:avLst/>
          </a:prstGeom>
        </p:spPr>
        <p:txBody>
          <a:bodyPr spcFirstLastPara="1" wrap="square" lIns="91425" tIns="91425" rIns="91425" bIns="91425" anchor="t" anchorCtr="0">
            <a:noAutofit/>
          </a:bodyPr>
          <a:lstStyle/>
          <a:p>
            <a:pPr marL="171450" indent="-171450"/>
            <a:r>
              <a:rPr lang="en-IN" sz="1800" b="1" dirty="0" smtClean="0"/>
              <a:t> 21BSA10113 </a:t>
            </a:r>
            <a:r>
              <a:rPr lang="en-IN" sz="1800" b="1" dirty="0" err="1"/>
              <a:t>Mayank</a:t>
            </a:r>
            <a:r>
              <a:rPr lang="en-IN" sz="1800" b="1" dirty="0"/>
              <a:t> </a:t>
            </a:r>
            <a:r>
              <a:rPr lang="en-IN" sz="1800" b="1" dirty="0" err="1" smtClean="0"/>
              <a:t>Choubey</a:t>
            </a:r>
            <a:endParaRPr lang="en-IN" sz="1800" dirty="0"/>
          </a:p>
          <a:p>
            <a:pPr marL="171450" indent="-171450"/>
            <a:r>
              <a:rPr lang="en-IN" sz="1800" dirty="0" smtClean="0"/>
              <a:t> </a:t>
            </a:r>
            <a:r>
              <a:rPr lang="en-IN" sz="1800" b="1" dirty="0"/>
              <a:t>21BSA10133 Vansh </a:t>
            </a:r>
            <a:r>
              <a:rPr lang="en-IN" sz="1800" b="1" dirty="0" smtClean="0"/>
              <a:t>Thakur</a:t>
            </a:r>
            <a:endParaRPr lang="en-IN" sz="1800" dirty="0"/>
          </a:p>
          <a:p>
            <a:pPr marL="171450" indent="-171450"/>
            <a:r>
              <a:rPr lang="en-IN" sz="1800" dirty="0" smtClean="0"/>
              <a:t> </a:t>
            </a:r>
            <a:r>
              <a:rPr lang="en-IN" sz="1800" b="1" dirty="0"/>
              <a:t>21BSA10122 </a:t>
            </a:r>
            <a:r>
              <a:rPr lang="en-IN" sz="1800" b="1" dirty="0" err="1"/>
              <a:t>Suraj</a:t>
            </a:r>
            <a:r>
              <a:rPr lang="en-IN" sz="1800" b="1" dirty="0"/>
              <a:t> </a:t>
            </a:r>
            <a:r>
              <a:rPr lang="en-IN" sz="1800" b="1" dirty="0" err="1" smtClean="0"/>
              <a:t>Sasmal</a:t>
            </a:r>
            <a:endParaRPr lang="en-IN" sz="1800" dirty="0"/>
          </a:p>
          <a:p>
            <a:pPr marL="171450" indent="-171450"/>
            <a:r>
              <a:rPr lang="en-IN" sz="1800" dirty="0" smtClean="0"/>
              <a:t> </a:t>
            </a:r>
            <a:r>
              <a:rPr lang="en-IN" sz="1800" b="1" dirty="0"/>
              <a:t>21BSA10105 Imran </a:t>
            </a:r>
            <a:r>
              <a:rPr lang="en-IN" sz="1800" b="1" dirty="0" err="1" smtClean="0"/>
              <a:t>Wani</a:t>
            </a:r>
            <a:endParaRPr lang="en-IN" sz="1800" dirty="0"/>
          </a:p>
          <a:p>
            <a:pPr marL="171450" indent="-171450"/>
            <a:r>
              <a:rPr lang="en-IN" sz="1800" dirty="0" smtClean="0"/>
              <a:t> </a:t>
            </a:r>
            <a:r>
              <a:rPr lang="en-IN" sz="1800" b="1" dirty="0"/>
              <a:t>21BSA10075 Anurag </a:t>
            </a:r>
            <a:r>
              <a:rPr lang="en-IN" sz="1800" b="1" dirty="0" smtClean="0"/>
              <a:t>Prasad</a:t>
            </a:r>
            <a:endParaRPr lang="en-IN" sz="1800" dirty="0"/>
          </a:p>
          <a:p>
            <a:pPr marL="171450" indent="-171450"/>
            <a:r>
              <a:rPr lang="en-IN" sz="1800" dirty="0" smtClean="0"/>
              <a:t> </a:t>
            </a:r>
            <a:r>
              <a:rPr lang="en-IN" sz="1800" b="1" dirty="0"/>
              <a:t>21BAI10463 </a:t>
            </a:r>
            <a:r>
              <a:rPr lang="en-IN" sz="1800" b="1" dirty="0" err="1"/>
              <a:t>Rajvardhan</a:t>
            </a:r>
            <a:r>
              <a:rPr lang="en-IN" sz="1800" b="1" dirty="0"/>
              <a:t> </a:t>
            </a:r>
            <a:r>
              <a:rPr lang="en-IN" sz="1800" b="1" dirty="0" smtClean="0"/>
              <a:t>Singh</a:t>
            </a:r>
            <a:endParaRPr lang="en-IN" sz="1800" dirty="0"/>
          </a:p>
          <a:p>
            <a:pPr marL="171450" indent="-171450"/>
            <a:r>
              <a:rPr lang="en-IN" sz="1800" dirty="0" smtClean="0"/>
              <a:t> </a:t>
            </a:r>
            <a:r>
              <a:rPr lang="en-IN" sz="1800" b="1" dirty="0"/>
              <a:t>21BCE11069 Pranav </a:t>
            </a:r>
            <a:r>
              <a:rPr lang="en-IN" sz="1800" b="1" dirty="0" err="1" smtClean="0"/>
              <a:t>Nehe</a:t>
            </a:r>
            <a:endParaRPr lang="en-IN" sz="1800" dirty="0"/>
          </a:p>
          <a:p>
            <a:pPr marL="171450" indent="-171450"/>
            <a:r>
              <a:rPr lang="en-IN" sz="1800" dirty="0" smtClean="0"/>
              <a:t> </a:t>
            </a:r>
            <a:r>
              <a:rPr lang="en-IN" sz="1800" b="1" dirty="0"/>
              <a:t>21BCE10983 </a:t>
            </a:r>
            <a:r>
              <a:rPr lang="en-IN" sz="1800" b="1" dirty="0" err="1"/>
              <a:t>Harshal</a:t>
            </a:r>
            <a:r>
              <a:rPr lang="en-IN" sz="1800" b="1" dirty="0"/>
              <a:t> </a:t>
            </a:r>
            <a:r>
              <a:rPr lang="en-IN" sz="1800" b="1" dirty="0" err="1" smtClean="0"/>
              <a:t>Wakchaure</a:t>
            </a:r>
            <a:endParaRPr lang="en-IN" sz="1800" dirty="0"/>
          </a:p>
          <a:p>
            <a:pPr marL="171450" indent="-171450"/>
            <a:r>
              <a:rPr lang="en-IN" sz="1800" dirty="0" smtClean="0"/>
              <a:t> </a:t>
            </a:r>
            <a:r>
              <a:rPr lang="en-IN" sz="1800" b="1" dirty="0"/>
              <a:t>21BCG10011 </a:t>
            </a:r>
            <a:r>
              <a:rPr lang="en-IN" sz="1800" b="1" dirty="0" err="1"/>
              <a:t>Jyoti</a:t>
            </a:r>
            <a:r>
              <a:rPr lang="en-IN" sz="1800" b="1" dirty="0"/>
              <a:t> </a:t>
            </a:r>
            <a:r>
              <a:rPr lang="en-IN" sz="1800" b="1" dirty="0" smtClean="0"/>
              <a:t>Sharma</a:t>
            </a:r>
            <a:endParaRPr lang="en-IN" sz="1800" dirty="0"/>
          </a:p>
          <a:p>
            <a:pPr marL="171450" indent="-171450"/>
            <a:r>
              <a:rPr lang="en-IN" sz="1800" dirty="0" smtClean="0"/>
              <a:t> </a:t>
            </a:r>
            <a:r>
              <a:rPr lang="en-IN" sz="1800" b="1" dirty="0"/>
              <a:t>21BCG10084 </a:t>
            </a:r>
            <a:r>
              <a:rPr lang="en-IN" sz="1800" b="1" dirty="0" err="1"/>
              <a:t>Kanishk</a:t>
            </a:r>
            <a:r>
              <a:rPr lang="en-IN" sz="1800" b="1" dirty="0"/>
              <a:t> Arvind Singh</a:t>
            </a:r>
            <a:endParaRPr sz="1800" dirty="0"/>
          </a:p>
        </p:txBody>
      </p:sp>
      <p:sp>
        <p:nvSpPr>
          <p:cNvPr id="5" name="Google Shape;2525;p69"/>
          <p:cNvSpPr txBox="1">
            <a:spLocks/>
          </p:cNvSpPr>
          <p:nvPr/>
        </p:nvSpPr>
        <p:spPr>
          <a:xfrm>
            <a:off x="429323" y="494769"/>
            <a:ext cx="8280400" cy="685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200"/>
              <a:buFont typeface="Barlow Semi Condensed"/>
              <a:buChar char="●"/>
              <a:defRPr sz="12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9pPr>
          </a:lstStyle>
          <a:p>
            <a:pPr marL="0" indent="0" algn="ctr">
              <a:buNone/>
            </a:pPr>
            <a:r>
              <a:rPr lang="en-US" sz="4000" b="1" dirty="0" smtClean="0"/>
              <a:t>GROUP MEMBERS</a:t>
            </a:r>
          </a:p>
          <a:p>
            <a:pPr marL="0" indent="0" algn="ctr">
              <a:buNone/>
            </a:pPr>
            <a:endParaRPr lang="en-US" sz="1800" b="1" dirty="0"/>
          </a:p>
        </p:txBody>
      </p:sp>
    </p:spTree>
    <p:extLst>
      <p:ext uri="{BB962C8B-B14F-4D97-AF65-F5344CB8AC3E}">
        <p14:creationId xmlns:p14="http://schemas.microsoft.com/office/powerpoint/2010/main" val="176473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1" name="Google Shape;2531;p70"/>
          <p:cNvSpPr txBox="1">
            <a:spLocks noGrp="1"/>
          </p:cNvSpPr>
          <p:nvPr>
            <p:ph type="subTitle" idx="1"/>
          </p:nvPr>
        </p:nvSpPr>
        <p:spPr>
          <a:xfrm>
            <a:off x="900375" y="1066784"/>
            <a:ext cx="6551351" cy="3473400"/>
          </a:xfrm>
          <a:prstGeom prst="rect">
            <a:avLst/>
          </a:prstGeom>
        </p:spPr>
        <p:txBody>
          <a:bodyPr spcFirstLastPara="1" wrap="square" lIns="91425" tIns="91425" rIns="91425" bIns="91425" anchor="t" anchorCtr="0">
            <a:noAutofit/>
          </a:bodyPr>
          <a:lstStyle/>
          <a:p>
            <a:pPr marL="0" lvl="0" indent="0">
              <a:buNone/>
            </a:pPr>
            <a:r>
              <a:rPr lang="en-US" sz="1400" dirty="0"/>
              <a:t/>
            </a:r>
            <a:br>
              <a:rPr lang="en-US" sz="1400" dirty="0"/>
            </a:br>
            <a:r>
              <a:rPr lang="en-US" sz="1400" dirty="0"/>
              <a:t>This project aims to create a system using Convolutional Neural Networks (CNNs) to identify and treat plant diseases quickly and accurately. By taking pictures of plant leaves, the system can analyze them statistically to detect diseases like those affecting leaves, fruits, and buds. Early identification helps prevent spread, saving crops and resources. Currently, identifying diseases manually is time-consuming and costly. </a:t>
            </a:r>
            <a:endParaRPr lang="en-US" sz="1400" dirty="0" smtClean="0"/>
          </a:p>
          <a:p>
            <a:pPr marL="0" lvl="0" indent="0">
              <a:buNone/>
            </a:pPr>
            <a:r>
              <a:rPr lang="en-US" sz="1400" dirty="0" smtClean="0"/>
              <a:t>Our </a:t>
            </a:r>
            <a:r>
              <a:rPr lang="en-US" sz="1400" dirty="0"/>
              <a:t>system offers a faster, more efficient solution. </a:t>
            </a:r>
            <a:endParaRPr lang="en-US" sz="1400" dirty="0" smtClean="0"/>
          </a:p>
          <a:p>
            <a:pPr marL="0" lvl="0" indent="0">
              <a:buNone/>
            </a:pPr>
            <a:endParaRPr lang="en-US" sz="1400" dirty="0"/>
          </a:p>
          <a:p>
            <a:pPr marL="0" lvl="0" indent="0">
              <a:buNone/>
            </a:pPr>
            <a:r>
              <a:rPr lang="en-US" sz="1400" dirty="0" smtClean="0"/>
              <a:t>By </a:t>
            </a:r>
            <a:r>
              <a:rPr lang="en-US" sz="1400" dirty="0"/>
              <a:t>combining image processing and leaf image classification, we train the CNN to recognize diseases, aiding farmers and professionals in timely diagnosis and treatment. This technology is crucial for the agricultural industry, where diseases can significantly impact crop production.</a:t>
            </a:r>
            <a:endParaRPr sz="1400" dirty="0"/>
          </a:p>
        </p:txBody>
      </p:sp>
      <p:sp>
        <p:nvSpPr>
          <p:cNvPr id="5" name="Google Shape;2525;p69"/>
          <p:cNvSpPr txBox="1">
            <a:spLocks/>
          </p:cNvSpPr>
          <p:nvPr/>
        </p:nvSpPr>
        <p:spPr>
          <a:xfrm>
            <a:off x="518225" y="381468"/>
            <a:ext cx="8280400" cy="685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200"/>
              <a:buFont typeface="Barlow Semi Condensed"/>
              <a:buChar char="●"/>
              <a:defRPr sz="12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9pPr>
          </a:lstStyle>
          <a:p>
            <a:pPr marL="0" indent="0" algn="ctr">
              <a:buNone/>
            </a:pPr>
            <a:r>
              <a:rPr lang="en-US" sz="2800" b="1" dirty="0" smtClean="0"/>
              <a:t>PROJECT OBJECTIVE</a:t>
            </a:r>
          </a:p>
          <a:p>
            <a:pPr marL="0" indent="0" algn="ctr">
              <a:buNone/>
            </a:pPr>
            <a:endParaRPr lang="en-US" sz="2800" b="1" dirty="0"/>
          </a:p>
        </p:txBody>
      </p:sp>
      <p:pic>
        <p:nvPicPr>
          <p:cNvPr id="5122" name="Picture 2" descr="https://raw.githubusercontent.com/vanshhhhh/Bhumi/main/assets/imag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1026" y="3168650"/>
            <a:ext cx="1558924" cy="15589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1" name="Google Shape;2531;p70"/>
          <p:cNvSpPr txBox="1">
            <a:spLocks noGrp="1"/>
          </p:cNvSpPr>
          <p:nvPr>
            <p:ph type="subTitle" idx="1"/>
          </p:nvPr>
        </p:nvSpPr>
        <p:spPr>
          <a:xfrm>
            <a:off x="709875" y="1135200"/>
            <a:ext cx="7719300" cy="3473400"/>
          </a:xfrm>
          <a:prstGeom prst="rect">
            <a:avLst/>
          </a:prstGeom>
        </p:spPr>
        <p:txBody>
          <a:bodyPr spcFirstLastPara="1" wrap="square" lIns="91425" tIns="91425" rIns="91425" bIns="91425" anchor="t" anchorCtr="0">
            <a:noAutofit/>
          </a:bodyPr>
          <a:lstStyle/>
          <a:p>
            <a:pPr marL="171450" indent="-171450"/>
            <a:r>
              <a:rPr lang="en-US" dirty="0"/>
              <a:t>STREAMLIT: </a:t>
            </a:r>
            <a:r>
              <a:rPr lang="en-US" dirty="0" err="1" smtClean="0"/>
              <a:t>Streamlit</a:t>
            </a:r>
            <a:r>
              <a:rPr lang="en-US" dirty="0" smtClean="0"/>
              <a:t> </a:t>
            </a:r>
            <a:r>
              <a:rPr lang="en-US" dirty="0"/>
              <a:t>is a Python library designed to simplify the process of building interactive web applications. It allows developers to create data-driven applications quickly and easily using simple Python scripts. </a:t>
            </a:r>
            <a:endParaRPr lang="en-US" dirty="0" smtClean="0"/>
          </a:p>
          <a:p>
            <a:pPr marL="171450" indent="-171450"/>
            <a:endParaRPr lang="en-US" dirty="0" smtClean="0"/>
          </a:p>
          <a:p>
            <a:pPr marL="171450" indent="-171450"/>
            <a:r>
              <a:rPr lang="en-US" dirty="0" err="1" smtClean="0"/>
              <a:t>Streamlit</a:t>
            </a:r>
            <a:r>
              <a:rPr lang="en-US" dirty="0" smtClean="0"/>
              <a:t> </a:t>
            </a:r>
            <a:r>
              <a:rPr lang="en-US" dirty="0"/>
              <a:t>provides a high-level API for building web interfaces, making it accessible to developers with varying levels of expertise</a:t>
            </a:r>
            <a:r>
              <a:rPr lang="en-US" dirty="0" smtClean="0"/>
              <a:t>. </a:t>
            </a:r>
            <a:r>
              <a:rPr lang="en-US" dirty="0"/>
              <a:t>With </a:t>
            </a:r>
            <a:r>
              <a:rPr lang="en-US" dirty="0" err="1"/>
              <a:t>Streamlit</a:t>
            </a:r>
            <a:r>
              <a:rPr lang="en-US" dirty="0"/>
              <a:t>, developers can create dynamic dashboards, visualizations, and other web-based applications without needing to write HTML, CSS, or JavaScript code. </a:t>
            </a:r>
            <a:endParaRPr lang="en-US" dirty="0" smtClean="0"/>
          </a:p>
          <a:p>
            <a:pPr marL="171450" indent="-171450"/>
            <a:endParaRPr lang="en-US" dirty="0" smtClean="0"/>
          </a:p>
          <a:p>
            <a:pPr marL="171450" indent="-171450"/>
            <a:r>
              <a:rPr lang="en-US" dirty="0" smtClean="0"/>
              <a:t>It </a:t>
            </a:r>
            <a:r>
              <a:rPr lang="en-US" dirty="0"/>
              <a:t>offers features such as widgets, layout options, and built-in components for common tasks like data visualization and user input handling. </a:t>
            </a:r>
            <a:r>
              <a:rPr lang="en-US" dirty="0" err="1"/>
              <a:t>Streamlit's</a:t>
            </a:r>
            <a:r>
              <a:rPr lang="en-US" dirty="0"/>
              <a:t> simplicity and flexibility make it a popular choice for prototyping, data exploration, and deploying machine learning models as web applications.</a:t>
            </a:r>
            <a:endParaRPr sz="1400" dirty="0"/>
          </a:p>
        </p:txBody>
      </p:sp>
      <p:sp>
        <p:nvSpPr>
          <p:cNvPr id="5" name="Google Shape;2525;p69"/>
          <p:cNvSpPr txBox="1">
            <a:spLocks/>
          </p:cNvSpPr>
          <p:nvPr/>
        </p:nvSpPr>
        <p:spPr>
          <a:xfrm>
            <a:off x="429325" y="253469"/>
            <a:ext cx="8280400" cy="685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200"/>
              <a:buFont typeface="Barlow Semi Condensed"/>
              <a:buChar char="●"/>
              <a:defRPr sz="12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9pPr>
          </a:lstStyle>
          <a:p>
            <a:pPr marL="0" indent="0" algn="ctr">
              <a:buNone/>
            </a:pPr>
            <a:r>
              <a:rPr lang="en-US" sz="2800" b="1" dirty="0" smtClean="0"/>
              <a:t>SOFTWARE REQUIREMENTS</a:t>
            </a:r>
            <a:endParaRPr lang="en-US" sz="2800" b="1" dirty="0"/>
          </a:p>
        </p:txBody>
      </p:sp>
      <p:pic>
        <p:nvPicPr>
          <p:cNvPr id="6146" name="Picture 2" descr="Streamlit • A faster way to build and share data ap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9961" y="3227500"/>
            <a:ext cx="2779127" cy="1625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15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1" name="Google Shape;2531;p70"/>
          <p:cNvSpPr txBox="1">
            <a:spLocks noGrp="1"/>
          </p:cNvSpPr>
          <p:nvPr>
            <p:ph type="subTitle" idx="1"/>
          </p:nvPr>
        </p:nvSpPr>
        <p:spPr>
          <a:xfrm>
            <a:off x="709875" y="1135200"/>
            <a:ext cx="7719300" cy="3473400"/>
          </a:xfrm>
          <a:prstGeom prst="rect">
            <a:avLst/>
          </a:prstGeom>
        </p:spPr>
        <p:txBody>
          <a:bodyPr spcFirstLastPara="1" wrap="square" lIns="91425" tIns="91425" rIns="91425" bIns="91425" anchor="t" anchorCtr="0">
            <a:noAutofit/>
          </a:bodyPr>
          <a:lstStyle/>
          <a:p>
            <a:pPr marL="171450" indent="-171450"/>
            <a:r>
              <a:rPr lang="en-US" dirty="0"/>
              <a:t>TENSORFLOW-CPU: </a:t>
            </a:r>
            <a:r>
              <a:rPr lang="en-US" dirty="0" err="1"/>
              <a:t>TensorFlow</a:t>
            </a:r>
            <a:r>
              <a:rPr lang="en-US" dirty="0"/>
              <a:t> is a powerful open-source machine learning framework developed by Google. It provides a comprehensive ecosystem of tools and libraries for building, training, and deploying machine learning models across a variety of platforms</a:t>
            </a:r>
            <a:r>
              <a:rPr lang="en-US" dirty="0" smtClean="0"/>
              <a:t>.</a:t>
            </a:r>
          </a:p>
          <a:p>
            <a:pPr marL="171450" indent="-171450"/>
            <a:endParaRPr lang="en-US" dirty="0" smtClean="0"/>
          </a:p>
          <a:p>
            <a:pPr marL="171450" indent="-171450"/>
            <a:r>
              <a:rPr lang="en-US" dirty="0" smtClean="0"/>
              <a:t>The </a:t>
            </a:r>
            <a:r>
              <a:rPr lang="en-US" dirty="0"/>
              <a:t>"</a:t>
            </a:r>
            <a:r>
              <a:rPr lang="en-US" dirty="0" err="1"/>
              <a:t>tensorflow-cpu</a:t>
            </a:r>
            <a:r>
              <a:rPr lang="en-US" dirty="0"/>
              <a:t>" requirement specifies that the project will use </a:t>
            </a:r>
            <a:r>
              <a:rPr lang="en-US" dirty="0" err="1"/>
              <a:t>TensorFlow</a:t>
            </a:r>
            <a:r>
              <a:rPr lang="en-US" dirty="0"/>
              <a:t> with CPU support, meaning that computations will be performed using the CPU (Central Processing Unit) rather than the GPU (Graphics Processing Unit). This can be advantageous in environments where GPU resources are limited or unavailable. While CPU-based computation may be slower compared to GPU-based computation for certain tasks, </a:t>
            </a:r>
            <a:r>
              <a:rPr lang="en-US" dirty="0" err="1"/>
              <a:t>TensorFlow's</a:t>
            </a:r>
            <a:r>
              <a:rPr lang="en-US" dirty="0"/>
              <a:t> CPU support allows developers to run machine learning models on a wider range of hardware configurations, making it more accessible for development and deployment in diverse environments.</a:t>
            </a:r>
            <a:endParaRPr sz="1400" dirty="0"/>
          </a:p>
        </p:txBody>
      </p:sp>
      <p:sp>
        <p:nvSpPr>
          <p:cNvPr id="5" name="Google Shape;2525;p69"/>
          <p:cNvSpPr txBox="1">
            <a:spLocks/>
          </p:cNvSpPr>
          <p:nvPr/>
        </p:nvSpPr>
        <p:spPr>
          <a:xfrm>
            <a:off x="429325" y="253469"/>
            <a:ext cx="8280400" cy="685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200"/>
              <a:buFont typeface="Barlow Semi Condensed"/>
              <a:buChar char="●"/>
              <a:defRPr sz="12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9pPr>
          </a:lstStyle>
          <a:p>
            <a:pPr marL="0" indent="0" algn="ctr">
              <a:buNone/>
            </a:pPr>
            <a:r>
              <a:rPr lang="en-US" sz="2800" b="1" dirty="0" smtClean="0"/>
              <a:t>SOFTWARE REQUIREMENTS</a:t>
            </a:r>
            <a:endParaRPr lang="en-US" sz="2800" b="1" dirty="0"/>
          </a:p>
        </p:txBody>
      </p:sp>
      <p:pic>
        <p:nvPicPr>
          <p:cNvPr id="8194" name="Picture 2" descr="TensorFlow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5787" y="3060700"/>
            <a:ext cx="2897188" cy="185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78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1" name="Google Shape;2531;p70"/>
          <p:cNvSpPr txBox="1">
            <a:spLocks noGrp="1"/>
          </p:cNvSpPr>
          <p:nvPr>
            <p:ph type="subTitle" idx="1"/>
          </p:nvPr>
        </p:nvSpPr>
        <p:spPr>
          <a:xfrm>
            <a:off x="709875" y="1135200"/>
            <a:ext cx="7719300" cy="3473400"/>
          </a:xfrm>
          <a:prstGeom prst="rect">
            <a:avLst/>
          </a:prstGeom>
        </p:spPr>
        <p:txBody>
          <a:bodyPr spcFirstLastPara="1" wrap="square" lIns="91425" tIns="91425" rIns="91425" bIns="91425" anchor="t" anchorCtr="0">
            <a:noAutofit/>
          </a:bodyPr>
          <a:lstStyle/>
          <a:p>
            <a:pPr marL="171450" indent="-171450"/>
            <a:r>
              <a:rPr lang="en-US" dirty="0"/>
              <a:t>PILLOW: Pillow is a Python Imaging Library (PIL) fork that provides extensive support for opening, manipulating, and saving various image file formats. </a:t>
            </a:r>
            <a:endParaRPr lang="en-US" dirty="0" smtClean="0"/>
          </a:p>
          <a:p>
            <a:pPr marL="171450" indent="-171450"/>
            <a:endParaRPr lang="en-US" dirty="0" smtClean="0"/>
          </a:p>
          <a:p>
            <a:pPr marL="171450" indent="-171450"/>
            <a:r>
              <a:rPr lang="en-US" dirty="0" smtClean="0"/>
              <a:t>It </a:t>
            </a:r>
            <a:r>
              <a:rPr lang="en-US" dirty="0"/>
              <a:t>offers a wide range of image processing functionalities, including resizing, cropping, filtering, enhancing, and converting images</a:t>
            </a:r>
            <a:r>
              <a:rPr lang="en-US" dirty="0" smtClean="0"/>
              <a:t>.</a:t>
            </a:r>
          </a:p>
          <a:p>
            <a:pPr marL="0" indent="0">
              <a:buNone/>
            </a:pPr>
            <a:r>
              <a:rPr lang="en-US" dirty="0" smtClean="0"/>
              <a:t> </a:t>
            </a:r>
          </a:p>
          <a:p>
            <a:pPr marL="171450" indent="-171450"/>
            <a:r>
              <a:rPr lang="en-US" dirty="0" smtClean="0"/>
              <a:t>Pillow </a:t>
            </a:r>
            <a:r>
              <a:rPr lang="en-US" dirty="0"/>
              <a:t>is widely used in Python applications for tasks such as preprocessing images before feeding them into machine learning models, generating thumbnails, creating visualizations, and performing basic image editing operations. With its user-friendly API and extensive documentation, Pillow simplifies the process of working with images in Python, making it an essential library for projects involving image processing, computer vision, and multimedia applications.</a:t>
            </a:r>
            <a:endParaRPr sz="1400" dirty="0"/>
          </a:p>
        </p:txBody>
      </p:sp>
      <p:sp>
        <p:nvSpPr>
          <p:cNvPr id="5" name="Google Shape;2525;p69"/>
          <p:cNvSpPr txBox="1">
            <a:spLocks/>
          </p:cNvSpPr>
          <p:nvPr/>
        </p:nvSpPr>
        <p:spPr>
          <a:xfrm>
            <a:off x="429325" y="253469"/>
            <a:ext cx="8280400" cy="685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200"/>
              <a:buFont typeface="Barlow Semi Condensed"/>
              <a:buChar char="●"/>
              <a:defRPr sz="12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9pPr>
          </a:lstStyle>
          <a:p>
            <a:pPr marL="0" indent="0" algn="ctr">
              <a:buNone/>
            </a:pPr>
            <a:r>
              <a:rPr lang="en-US" sz="2800" b="1" dirty="0" smtClean="0"/>
              <a:t>SOFTWARE REQUIREMENTS</a:t>
            </a:r>
            <a:endParaRPr lang="en-US" sz="2800" b="1" dirty="0"/>
          </a:p>
        </p:txBody>
      </p:sp>
      <p:pic>
        <p:nvPicPr>
          <p:cNvPr id="10242" name="Picture 2" descr="Pillow (PIL Fork) 10.2.0 docum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5337" y="3382962"/>
            <a:ext cx="3521076" cy="176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17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1" name="Google Shape;2531;p70"/>
          <p:cNvSpPr txBox="1">
            <a:spLocks noGrp="1"/>
          </p:cNvSpPr>
          <p:nvPr>
            <p:ph type="subTitle" idx="1"/>
          </p:nvPr>
        </p:nvSpPr>
        <p:spPr>
          <a:xfrm>
            <a:off x="709875" y="1135200"/>
            <a:ext cx="7719300" cy="3473400"/>
          </a:xfrm>
          <a:prstGeom prst="rect">
            <a:avLst/>
          </a:prstGeom>
        </p:spPr>
        <p:txBody>
          <a:bodyPr spcFirstLastPara="1" wrap="square" lIns="91425" tIns="91425" rIns="91425" bIns="91425" anchor="t" anchorCtr="0">
            <a:noAutofit/>
          </a:bodyPr>
          <a:lstStyle/>
          <a:p>
            <a:pPr marL="171450" indent="-171450"/>
            <a:r>
              <a:rPr lang="en-US" sz="1100" dirty="0" smtClean="0"/>
              <a:t>SQLALCHEMY: </a:t>
            </a:r>
            <a:r>
              <a:rPr lang="en-US" sz="1100" dirty="0" err="1"/>
              <a:t>SQLAlchemy</a:t>
            </a:r>
            <a:r>
              <a:rPr lang="en-US" sz="1100" dirty="0"/>
              <a:t> is a popular SQL toolkit and Object-Relational Mapping (ORM) library for Python. </a:t>
            </a:r>
            <a:endParaRPr lang="en-US" sz="1100" dirty="0" smtClean="0"/>
          </a:p>
          <a:p>
            <a:pPr marL="171450" indent="-171450"/>
            <a:endParaRPr lang="en-US" sz="1100" dirty="0" smtClean="0"/>
          </a:p>
          <a:p>
            <a:pPr marL="171450" indent="-171450"/>
            <a:r>
              <a:rPr lang="en-US" sz="1100" dirty="0" smtClean="0"/>
              <a:t>It </a:t>
            </a:r>
            <a:r>
              <a:rPr lang="en-US" sz="1100" dirty="0"/>
              <a:t>provides a high-level, </a:t>
            </a:r>
            <a:r>
              <a:rPr lang="en-US" sz="1100" dirty="0" err="1"/>
              <a:t>Pythonic</a:t>
            </a:r>
            <a:r>
              <a:rPr lang="en-US" sz="1100" dirty="0"/>
              <a:t> interface for interacting with relational databases, allowing developers to perform database operations using Python objects and methods. </a:t>
            </a:r>
            <a:endParaRPr lang="en-US" sz="1100" dirty="0" smtClean="0"/>
          </a:p>
          <a:p>
            <a:pPr marL="171450" indent="-171450"/>
            <a:endParaRPr lang="en-US" sz="1100" dirty="0" smtClean="0"/>
          </a:p>
          <a:p>
            <a:pPr marL="171450" indent="-171450"/>
            <a:r>
              <a:rPr lang="en-US" sz="1100" dirty="0" err="1" smtClean="0"/>
              <a:t>SQLAlchemy</a:t>
            </a:r>
            <a:r>
              <a:rPr lang="en-US" sz="1100" dirty="0" smtClean="0"/>
              <a:t> </a:t>
            </a:r>
            <a:r>
              <a:rPr lang="en-US" sz="1100" dirty="0"/>
              <a:t>abstracts away the complexities of database management and SQL queries, making it easier to work with databases in Python applications. It supports a wide range of database systems, including SQLite, PostgreSQL, MySQL, and Oracle, making it a versatile choice for database-driven applications. </a:t>
            </a:r>
            <a:r>
              <a:rPr lang="en-US" sz="1100" dirty="0" err="1"/>
              <a:t>SQLAlchemy's</a:t>
            </a:r>
            <a:r>
              <a:rPr lang="en-US" sz="1100" dirty="0"/>
              <a:t> ORM capabilities enable developers to define database models as Python classes, with each class representing a table in the database. </a:t>
            </a:r>
            <a:endParaRPr lang="en-US" sz="1100" dirty="0" smtClean="0"/>
          </a:p>
          <a:p>
            <a:pPr marL="171450" indent="-171450"/>
            <a:endParaRPr lang="en-US" sz="1100" dirty="0" smtClean="0"/>
          </a:p>
          <a:p>
            <a:pPr marL="171450" indent="-171450"/>
            <a:r>
              <a:rPr lang="en-US" sz="1100" dirty="0" smtClean="0"/>
              <a:t>This </a:t>
            </a:r>
            <a:r>
              <a:rPr lang="en-US" sz="1100" dirty="0"/>
              <a:t>allows for seamless integration between application code and database schemas, simplifying tasks such as data retrieval, manipulation, and persistence. With features such as query building, transactions, connection pooling, and schema migration, </a:t>
            </a:r>
            <a:r>
              <a:rPr lang="en-US" sz="1100" dirty="0" err="1"/>
              <a:t>SQLAlchemy</a:t>
            </a:r>
            <a:r>
              <a:rPr lang="en-US" sz="1100" dirty="0"/>
              <a:t> provides a comprehensive toolkit for building robust and scalable database-driven applications in Python.</a:t>
            </a:r>
            <a:endParaRPr sz="1100" dirty="0"/>
          </a:p>
        </p:txBody>
      </p:sp>
      <p:sp>
        <p:nvSpPr>
          <p:cNvPr id="5" name="Google Shape;2525;p69"/>
          <p:cNvSpPr txBox="1">
            <a:spLocks/>
          </p:cNvSpPr>
          <p:nvPr/>
        </p:nvSpPr>
        <p:spPr>
          <a:xfrm>
            <a:off x="429325" y="253469"/>
            <a:ext cx="8280400" cy="685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200"/>
              <a:buFont typeface="Barlow Semi Condensed"/>
              <a:buChar char="●"/>
              <a:defRPr sz="12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9pPr>
          </a:lstStyle>
          <a:p>
            <a:pPr marL="0" indent="0" algn="ctr">
              <a:buNone/>
            </a:pPr>
            <a:r>
              <a:rPr lang="en-US" sz="2800" b="1" dirty="0" smtClean="0"/>
              <a:t>SOFTWARE REQUIREMENTS</a:t>
            </a:r>
            <a:endParaRPr lang="en-US" sz="2800" b="1" dirty="0"/>
          </a:p>
        </p:txBody>
      </p:sp>
      <p:pic>
        <p:nvPicPr>
          <p:cNvPr id="11268" name="Picture 4" descr="SQLAlchemy Logo PNG Vector (SVG) Free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5887" y="3884699"/>
            <a:ext cx="2327275" cy="806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63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1" name="Google Shape;2531;p70"/>
          <p:cNvSpPr txBox="1">
            <a:spLocks noGrp="1"/>
          </p:cNvSpPr>
          <p:nvPr>
            <p:ph type="subTitle" idx="1"/>
          </p:nvPr>
        </p:nvSpPr>
        <p:spPr>
          <a:xfrm>
            <a:off x="709875" y="1135200"/>
            <a:ext cx="7719300" cy="3473400"/>
          </a:xfrm>
          <a:prstGeom prst="rect">
            <a:avLst/>
          </a:prstGeom>
        </p:spPr>
        <p:txBody>
          <a:bodyPr spcFirstLastPara="1" wrap="square" lIns="91425" tIns="91425" rIns="91425" bIns="91425" anchor="t" anchorCtr="0">
            <a:noAutofit/>
          </a:bodyPr>
          <a:lstStyle/>
          <a:p>
            <a:r>
              <a:rPr lang="en-US" dirty="0"/>
              <a:t>Plant disease detection using Convolutional Neural Networks (CNNs) has emerged as a promising approach in agricultural research. This methodology leverages deep learning techniques to automatically identify and classify diseases in plants based on image analysis</a:t>
            </a:r>
            <a:r>
              <a:rPr lang="en-US" dirty="0" smtClean="0"/>
              <a:t>.</a:t>
            </a:r>
          </a:p>
          <a:p>
            <a:endParaRPr lang="en-US" dirty="0"/>
          </a:p>
          <a:p>
            <a:r>
              <a:rPr lang="en-US" dirty="0"/>
              <a:t>Researchers have explored the application of CNNs in plant disease detection, demonstrating its effectiveness in various studies. These studies typically involve the development of CNN models trained on datasets of plant images, with the aim of accurately classifying diseases. By utilizing CNNs, researchers have achieved high levels of accuracy in disease identification, enabling timely intervention and treatment to mitigate crop losses</a:t>
            </a:r>
            <a:r>
              <a:rPr lang="en-US" dirty="0" smtClean="0"/>
              <a:t>.</a:t>
            </a:r>
          </a:p>
          <a:p>
            <a:endParaRPr lang="en-US" dirty="0"/>
          </a:p>
          <a:p>
            <a:r>
              <a:rPr lang="en-US" dirty="0"/>
              <a:t>The success of CNNs in plant disease detection lies in their ability to extract meaningful features from images and learn complex patterns associated with different diseases. This enables the models to distinguish between healthy and diseased plants with a high degree of accuracy, even in cases where the symptoms may be subtle or difficult to detect with the naked eye.</a:t>
            </a:r>
          </a:p>
          <a:p>
            <a:pPr marL="0" lvl="0" indent="0">
              <a:buNone/>
            </a:pPr>
            <a:endParaRPr sz="1400" dirty="0"/>
          </a:p>
        </p:txBody>
      </p:sp>
      <p:sp>
        <p:nvSpPr>
          <p:cNvPr id="5" name="Google Shape;2525;p69"/>
          <p:cNvSpPr txBox="1">
            <a:spLocks/>
          </p:cNvSpPr>
          <p:nvPr/>
        </p:nvSpPr>
        <p:spPr>
          <a:xfrm>
            <a:off x="429325" y="253469"/>
            <a:ext cx="8280400" cy="6853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200"/>
              <a:buFont typeface="Barlow Semi Condensed"/>
              <a:buChar char="●"/>
              <a:defRPr sz="12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Barlow Semi Condensed"/>
              <a:buChar char="■"/>
              <a:defRPr sz="1600" b="0" i="0" u="none" strike="noStrike" cap="none">
                <a:solidFill>
                  <a:schemeClr val="dk1"/>
                </a:solidFill>
                <a:latin typeface="Voces"/>
                <a:ea typeface="Voces"/>
                <a:cs typeface="Voces"/>
                <a:sym typeface="Voces"/>
              </a:defRPr>
            </a:lvl9pPr>
          </a:lstStyle>
          <a:p>
            <a:pPr marL="0" indent="0" algn="ctr">
              <a:buNone/>
            </a:pPr>
            <a:r>
              <a:rPr lang="en-IN" sz="2800" b="1" dirty="0"/>
              <a:t>LITERATURE REVIEW</a:t>
            </a:r>
            <a:endParaRPr lang="en-US" sz="2800" b="1" dirty="0"/>
          </a:p>
        </p:txBody>
      </p:sp>
    </p:spTree>
    <p:extLst>
      <p:ext uri="{BB962C8B-B14F-4D97-AF65-F5344CB8AC3E}">
        <p14:creationId xmlns:p14="http://schemas.microsoft.com/office/powerpoint/2010/main" val="29602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 Agricultural Technician CV by Slidesgo">
  <a:themeElements>
    <a:clrScheme name="Simple Light">
      <a:dk1>
        <a:srgbClr val="212121"/>
      </a:dk1>
      <a:lt1>
        <a:srgbClr val="FFFCEC"/>
      </a:lt1>
      <a:dk2>
        <a:srgbClr val="C9D2B7"/>
      </a:dk2>
      <a:lt2>
        <a:srgbClr val="FFFFFF"/>
      </a:lt2>
      <a:accent1>
        <a:srgbClr val="647766"/>
      </a:accent1>
      <a:accent2>
        <a:srgbClr val="79917C"/>
      </a:accent2>
      <a:accent3>
        <a:srgbClr val="343F36"/>
      </a:accent3>
      <a:accent4>
        <a:srgbClr val="3F4941"/>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2331</Words>
  <Application>Microsoft Office PowerPoint</Application>
  <PresentationFormat>On-screen Show (16:9)</PresentationFormat>
  <Paragraphs>155</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Barlow Semi Condensed</vt:lpstr>
      <vt:lpstr>Arial</vt:lpstr>
      <vt:lpstr>Voces</vt:lpstr>
      <vt:lpstr>Calistoga</vt:lpstr>
      <vt:lpstr> Agricultural Technician CV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TIMELINE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dc:creator>
  <cp:lastModifiedBy>ANURAG</cp:lastModifiedBy>
  <cp:revision>14</cp:revision>
  <dcterms:modified xsi:type="dcterms:W3CDTF">2024-03-02T19:10:29Z</dcterms:modified>
</cp:coreProperties>
</file>